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55"/>
  </p:notesMasterIdLst>
  <p:sldIdLst>
    <p:sldId id="256" r:id="rId2"/>
    <p:sldId id="316" r:id="rId3"/>
    <p:sldId id="391" r:id="rId4"/>
    <p:sldId id="308" r:id="rId5"/>
    <p:sldId id="310" r:id="rId6"/>
    <p:sldId id="311" r:id="rId7"/>
    <p:sldId id="312" r:id="rId8"/>
    <p:sldId id="371" r:id="rId9"/>
    <p:sldId id="392" r:id="rId10"/>
    <p:sldId id="313" r:id="rId11"/>
    <p:sldId id="377" r:id="rId12"/>
    <p:sldId id="389" r:id="rId13"/>
    <p:sldId id="396" r:id="rId14"/>
    <p:sldId id="378" r:id="rId15"/>
    <p:sldId id="379" r:id="rId16"/>
    <p:sldId id="397" r:id="rId17"/>
    <p:sldId id="406" r:id="rId18"/>
    <p:sldId id="393" r:id="rId19"/>
    <p:sldId id="390" r:id="rId20"/>
    <p:sldId id="326" r:id="rId21"/>
    <p:sldId id="303" r:id="rId22"/>
    <p:sldId id="367" r:id="rId23"/>
    <p:sldId id="335" r:id="rId24"/>
    <p:sldId id="327" r:id="rId25"/>
    <p:sldId id="369" r:id="rId26"/>
    <p:sldId id="398" r:id="rId27"/>
    <p:sldId id="306" r:id="rId28"/>
    <p:sldId id="395" r:id="rId29"/>
    <p:sldId id="394" r:id="rId30"/>
    <p:sldId id="382" r:id="rId31"/>
    <p:sldId id="384" r:id="rId32"/>
    <p:sldId id="385" r:id="rId33"/>
    <p:sldId id="386" r:id="rId34"/>
    <p:sldId id="387" r:id="rId35"/>
    <p:sldId id="381" r:id="rId36"/>
    <p:sldId id="388" r:id="rId37"/>
    <p:sldId id="405" r:id="rId38"/>
    <p:sldId id="409" r:id="rId39"/>
    <p:sldId id="399" r:id="rId40"/>
    <p:sldId id="408" r:id="rId41"/>
    <p:sldId id="411" r:id="rId42"/>
    <p:sldId id="400" r:id="rId43"/>
    <p:sldId id="414" r:id="rId44"/>
    <p:sldId id="401" r:id="rId45"/>
    <p:sldId id="412" r:id="rId46"/>
    <p:sldId id="402" r:id="rId47"/>
    <p:sldId id="413" r:id="rId48"/>
    <p:sldId id="403" r:id="rId49"/>
    <p:sldId id="404" r:id="rId50"/>
    <p:sldId id="407" r:id="rId51"/>
    <p:sldId id="289" r:id="rId52"/>
    <p:sldId id="333" r:id="rId53"/>
    <p:sldId id="287" r:id="rId54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744">
          <p15:clr>
            <a:srgbClr val="A4A3A4"/>
          </p15:clr>
        </p15:guide>
        <p15:guide id="3" orient="horz" pos="960">
          <p15:clr>
            <a:srgbClr val="A4A3A4"/>
          </p15:clr>
        </p15:guide>
        <p15:guide id="4" orient="horz" pos="1248">
          <p15:clr>
            <a:srgbClr val="A4A3A4"/>
          </p15:clr>
        </p15:guide>
        <p15:guide id="5" pos="3839">
          <p15:clr>
            <a:srgbClr val="A4A3A4"/>
          </p15:clr>
        </p15:guide>
        <p15:guide id="6" pos="7343">
          <p15:clr>
            <a:srgbClr val="A4A3A4"/>
          </p15:clr>
        </p15:guide>
        <p15:guide id="7" pos="335">
          <p15:clr>
            <a:srgbClr val="A4A3A4"/>
          </p15:clr>
        </p15:guide>
        <p15:guide id="8" pos="453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sushi Morimura" initials="AM" lastIdx="5" clrIdx="0">
    <p:extLst>
      <p:ext uri="{19B8F6BF-5375-455C-9EA6-DF929625EA0E}">
        <p15:presenceInfo xmlns:p15="http://schemas.microsoft.com/office/powerpoint/2012/main" userId="Atsushi Morimur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DDDC"/>
    <a:srgbClr val="80766E"/>
    <a:srgbClr val="E3DFDD"/>
    <a:srgbClr val="999999"/>
    <a:srgbClr val="CCCCCC"/>
    <a:srgbClr val="312D29"/>
    <a:srgbClr val="FE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78"/>
    <p:restoredTop sz="90139"/>
  </p:normalViewPr>
  <p:slideViewPr>
    <p:cSldViewPr snapToGrid="0" snapToObjects="1">
      <p:cViewPr varScale="1">
        <p:scale>
          <a:sx n="79" d="100"/>
          <a:sy n="79" d="100"/>
        </p:scale>
        <p:origin x="232" y="656"/>
      </p:cViewPr>
      <p:guideLst>
        <p:guide orient="horz" pos="2160"/>
        <p:guide orient="horz" pos="3744"/>
        <p:guide orient="horz" pos="960"/>
        <p:guide orient="horz" pos="1248"/>
        <p:guide pos="3839"/>
        <p:guide pos="7343"/>
        <p:guide pos="335"/>
        <p:guide pos="453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morimur/Desktop/dbbt%20char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Single LMS Performance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Sheet1!$F$34</c:f>
              <c:strCache>
                <c:ptCount val="1"/>
                <c:pt idx="0">
                  <c:v>Latency(us)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Sheet1!$E$35:$E$42</c:f>
              <c:numCache>
                <c:formatCode>General</c:formatCode>
                <c:ptCount val="8"/>
                <c:pt idx="0">
                  <c:v>9562.3539999999994</c:v>
                </c:pt>
                <c:pt idx="1">
                  <c:v>18014.145</c:v>
                </c:pt>
                <c:pt idx="2">
                  <c:v>34791.677000000003</c:v>
                </c:pt>
                <c:pt idx="3">
                  <c:v>51140.555</c:v>
                </c:pt>
                <c:pt idx="4">
                  <c:v>78122.516000000003</c:v>
                </c:pt>
                <c:pt idx="5">
                  <c:v>92159.19</c:v>
                </c:pt>
                <c:pt idx="6">
                  <c:v>95975.983999999997</c:v>
                </c:pt>
                <c:pt idx="7">
                  <c:v>97269.26</c:v>
                </c:pt>
              </c:numCache>
            </c:numRef>
          </c:xVal>
          <c:yVal>
            <c:numRef>
              <c:f>Sheet1!$F$35:$F$42</c:f>
              <c:numCache>
                <c:formatCode>General</c:formatCode>
                <c:ptCount val="8"/>
                <c:pt idx="0">
                  <c:v>47.649000000000001</c:v>
                </c:pt>
                <c:pt idx="1">
                  <c:v>49.7</c:v>
                </c:pt>
                <c:pt idx="2">
                  <c:v>52.292000000000002</c:v>
                </c:pt>
                <c:pt idx="3">
                  <c:v>82.117000000000004</c:v>
                </c:pt>
                <c:pt idx="4">
                  <c:v>130.40899999999999</c:v>
                </c:pt>
                <c:pt idx="5">
                  <c:v>269.71899999999999</c:v>
                </c:pt>
                <c:pt idx="6">
                  <c:v>592.63</c:v>
                </c:pt>
                <c:pt idx="7">
                  <c:v>903.13599999999997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8D4-874C-9610-CFF734AAA1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66278751"/>
        <c:axId val="1966359455"/>
      </c:scatterChart>
      <c:valAx>
        <c:axId val="1966278751"/>
        <c:scaling>
          <c:orientation val="minMax"/>
          <c:max val="10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Block Transfers / sec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6359455"/>
        <c:crosses val="autoZero"/>
        <c:crossBetween val="midCat"/>
      </c:valAx>
      <c:valAx>
        <c:axId val="1966359455"/>
        <c:scaling>
          <c:orientation val="minMax"/>
          <c:max val="6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Transfer Latnecy (us)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627875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842E23-3D2A-DE45-9EE7-333B169BA6FA}" type="datetimeFigureOut">
              <a:rPr lang="en-US" smtClean="0"/>
              <a:t>4/20/20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1924BF-AE0A-524D-8BFB-22FB6E10E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604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924BF-AE0A-524D-8BFB-22FB6E10E2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82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two types of workloads described in this section would typically show these characteristics.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924BF-AE0A-524D-8BFB-22FB6E10E2B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427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924BF-AE0A-524D-8BFB-22FB6E10E2B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54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two types of workloads described in this section would typically show these characteristics.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924BF-AE0A-524D-8BFB-22FB6E10E2B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055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two types of workloads described in this section would typically show these characteristics.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924BF-AE0A-524D-8BFB-22FB6E10E2B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671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two types of workloads described in this section would typically show these characteristics.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924BF-AE0A-524D-8BFB-22FB6E10E2B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1269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two types of workloads described in this section would typically show these characteristics.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924BF-AE0A-524D-8BFB-22FB6E10E2B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9441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two types of workloads described in this section would typically show these characteristics.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924BF-AE0A-524D-8BFB-22FB6E10E2B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734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two types of workloads described in this section would typically show these characteristics.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924BF-AE0A-524D-8BFB-22FB6E10E2B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79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start with explaining the basic architecture.</a:t>
            </a:r>
          </a:p>
          <a:p>
            <a:r>
              <a:rPr lang="en-US" dirty="0"/>
              <a:t>It is very important to understand this before we discuss the RAC optimizations later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924BF-AE0A-524D-8BFB-22FB6E10E2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24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master is remote, you can grant yourself the lock and go directly to storage.</a:t>
            </a:r>
          </a:p>
          <a:p>
            <a:r>
              <a:rPr lang="en-US" dirty="0"/>
              <a:t>The more instances you have, the less locality you’ll have.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924BF-AE0A-524D-8BFB-22FB6E10E2B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24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Neil:</a:t>
            </a:r>
          </a:p>
          <a:p>
            <a:r>
              <a:rPr lang="en-US" dirty="0"/>
              <a:t>--------</a:t>
            </a:r>
          </a:p>
          <a:p>
            <a:r>
              <a:rPr lang="en-US" dirty="0"/>
              <a:t>On Apr 7, 2020, at 5:12 PM, Neil </a:t>
            </a:r>
            <a:r>
              <a:rPr lang="en-US" dirty="0" err="1"/>
              <a:t>Macnaughton</a:t>
            </a:r>
            <a:r>
              <a:rPr lang="en-US" dirty="0"/>
              <a:t> &lt;</a:t>
            </a:r>
            <a:r>
              <a:rPr lang="en-US" dirty="0" err="1"/>
              <a:t>neil.macnaughton@oracle.com</a:t>
            </a:r>
            <a:r>
              <a:rPr lang="en-US" dirty="0"/>
              <a:t>&gt; wrote: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correct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for "release" the buffer is actually in the local cache, but has been basted, so the wait time is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1) the </a:t>
            </a:r>
            <a:r>
              <a:rPr lang="en-US" dirty="0" err="1"/>
              <a:t>bast</a:t>
            </a:r>
            <a:r>
              <a:rPr lang="en-US" dirty="0"/>
              <a:t> has to complete and the buffer sent to another instance; and</a:t>
            </a:r>
            <a:br>
              <a:rPr lang="en-US" dirty="0"/>
            </a:br>
            <a:r>
              <a:rPr lang="en-US" dirty="0"/>
              <a:t>2) the buffer has to be pinged back to this instance (which is the same as the "acquire" wait time).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On 4/7/2020 4:50 PM, Atsushi Morimura wrote:</a:t>
            </a:r>
            <a:br>
              <a:rPr lang="en-US" dirty="0"/>
            </a:br>
            <a:r>
              <a:rPr lang="en-US" dirty="0"/>
              <a:t>Hi Neil,</a:t>
            </a:r>
            <a:br>
              <a:rPr lang="en-US" dirty="0"/>
            </a:br>
            <a:r>
              <a:rPr lang="en-US" dirty="0"/>
              <a:t>Could you please see if the following explanation / understanding is true?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gc</a:t>
            </a:r>
            <a:r>
              <a:rPr lang="en-US" dirty="0"/>
              <a:t> buffer busy acquire:    Another client is reading the same buffer from a remote instance.   The wait will complete once this buffer becomes available in the local cache and the FG is able to pin it.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gc</a:t>
            </a:r>
            <a:r>
              <a:rPr lang="en-US" dirty="0"/>
              <a:t> buffer busy release:  Same situation as acquire, but the buffer got pinged away and the client was unable to pin it.   The request will be re-tried.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Thanks!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924BF-AE0A-524D-8BFB-22FB6E10E2B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417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924BF-AE0A-524D-8BFB-22FB6E10E2B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626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two types of workloads described in this section would typically show these characteristics.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924BF-AE0A-524D-8BFB-22FB6E10E2B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234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924BF-AE0A-524D-8BFB-22FB6E10E2B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149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is from EBS.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924BF-AE0A-524D-8BFB-22FB6E10E2B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123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1924BF-AE0A-524D-8BFB-22FB6E10E2B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020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jp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Title with Abstract Bor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bstract Illustration">
            <a:extLst>
              <a:ext uri="{FF2B5EF4-FFF2-40B4-BE49-F238E27FC236}">
                <a16:creationId xmlns:a16="http://schemas.microsoft.com/office/drawing/2014/main" id="{E5246624-F21C-C74D-A490-03903A0F5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88825" cy="6858000"/>
          </a:xfrm>
          <a:custGeom>
            <a:avLst/>
            <a:gdLst>
              <a:gd name="connsiteX0" fmla="*/ 761999 w 12192000"/>
              <a:gd name="connsiteY0" fmla="*/ 587874 h 6858000"/>
              <a:gd name="connsiteX1" fmla="*/ 761999 w 12192000"/>
              <a:gd name="connsiteY1" fmla="*/ 6270127 h 6858000"/>
              <a:gd name="connsiteX2" fmla="*/ 11430000 w 12192000"/>
              <a:gd name="connsiteY2" fmla="*/ 6270127 h 6858000"/>
              <a:gd name="connsiteX3" fmla="*/ 1143000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61999" y="587874"/>
                </a:moveTo>
                <a:lnTo>
                  <a:pt x="761999" y="6270127"/>
                </a:lnTo>
                <a:lnTo>
                  <a:pt x="11430000" y="6270127"/>
                </a:lnTo>
                <a:lnTo>
                  <a:pt x="1143000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30" name="OTag">
            <a:extLst>
              <a:ext uri="{FF2B5EF4-FFF2-40B4-BE49-F238E27FC236}">
                <a16:creationId xmlns:a16="http://schemas.microsoft.com/office/drawing/2014/main" id="{EDF18AE6-A97A-EC4A-9347-1802C0689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200" y="6355080"/>
            <a:ext cx="502789" cy="502920"/>
          </a:xfrm>
          <a:prstGeom prst="rect">
            <a:avLst/>
          </a:prstGeom>
        </p:spPr>
      </p:pic>
      <p:sp>
        <p:nvSpPr>
          <p:cNvPr id="4" name="Text Field">
            <a:extLst>
              <a:ext uri="{FF2B5EF4-FFF2-40B4-BE49-F238E27FC236}">
                <a16:creationId xmlns:a16="http://schemas.microsoft.com/office/drawing/2014/main" id="{7F29C372-9BB3-B540-BC47-46BD6E59417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7765" y="4706393"/>
            <a:ext cx="5076648" cy="895181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Organization, Division or Business Unit</a:t>
            </a:r>
          </a:p>
          <a:p>
            <a:pPr lvl="0"/>
            <a:r>
              <a:rPr lang="en-US" dirty="0"/>
              <a:t>Month 00, 2019</a:t>
            </a:r>
          </a:p>
        </p:txBody>
      </p:sp>
      <p:sp>
        <p:nvSpPr>
          <p:cNvPr id="15" name="Text Field">
            <a:extLst>
              <a:ext uri="{FF2B5EF4-FFF2-40B4-BE49-F238E27FC236}">
                <a16:creationId xmlns:a16="http://schemas.microsoft.com/office/drawing/2014/main" id="{5EDA7B8D-9195-5945-993F-1344630DF99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7765" y="4368800"/>
            <a:ext cx="5076648" cy="266291"/>
          </a:xfr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</a:t>
            </a:r>
          </a:p>
        </p:txBody>
      </p:sp>
      <p:cxnSp>
        <p:nvCxnSpPr>
          <p:cNvPr id="18" name="Accent Mark">
            <a:extLst>
              <a:ext uri="{FF2B5EF4-FFF2-40B4-BE49-F238E27FC236}">
                <a16:creationId xmlns:a16="http://schemas.microsoft.com/office/drawing/2014/main" id="{AA45C8D8-A5D7-DC46-8327-6FCBF03151F6}"/>
              </a:ext>
            </a:extLst>
          </p:cNvPr>
          <p:cNvCxnSpPr>
            <a:cxnSpLocks/>
          </p:cNvCxnSpPr>
          <p:nvPr/>
        </p:nvCxnSpPr>
        <p:spPr>
          <a:xfrm flipH="1">
            <a:off x="1017765" y="4114800"/>
            <a:ext cx="319957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ubhead">
            <a:extLst>
              <a:ext uri="{FF2B5EF4-FFF2-40B4-BE49-F238E27FC236}">
                <a16:creationId xmlns:a16="http://schemas.microsoft.com/office/drawing/2014/main" id="{12EB3548-39AB-5846-A4F6-A7D8515AEE5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17765" y="3519554"/>
            <a:ext cx="10156338" cy="34124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99" b="0">
                <a:solidFill>
                  <a:schemeClr val="accent5"/>
                </a:solidFill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goes here on one line</a:t>
            </a:r>
          </a:p>
        </p:txBody>
      </p:sp>
      <p:sp>
        <p:nvSpPr>
          <p:cNvPr id="26" name="Title">
            <a:extLst>
              <a:ext uri="{FF2B5EF4-FFF2-40B4-BE49-F238E27FC236}">
                <a16:creationId xmlns:a16="http://schemas.microsoft.com/office/drawing/2014/main" id="{2E021ED4-814D-9648-831F-EDE24ED2D4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7765" y="2459230"/>
            <a:ext cx="10156338" cy="1025922"/>
          </a:xfrm>
        </p:spPr>
        <p:txBody>
          <a:bodyPr wrap="square" anchor="b">
            <a:noAutofit/>
          </a:bodyPr>
          <a:lstStyle>
            <a:lvl1pPr algn="l">
              <a:lnSpc>
                <a:spcPts val="3999"/>
              </a:lnSpc>
              <a:defRPr sz="3999" b="0"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Title goes here (up to two lines) </a:t>
            </a:r>
            <a:br>
              <a:rPr lang="en-US" dirty="0"/>
            </a:br>
            <a:r>
              <a:rPr lang="en-US" dirty="0"/>
              <a:t>Georgia Regular 40pt</a:t>
            </a:r>
          </a:p>
        </p:txBody>
      </p:sp>
      <p:pic>
        <p:nvPicPr>
          <p:cNvPr id="29" name="Oracle Logo">
            <a:extLst>
              <a:ext uri="{FF2B5EF4-FFF2-40B4-BE49-F238E27FC236}">
                <a16:creationId xmlns:a16="http://schemas.microsoft.com/office/drawing/2014/main" id="{BF9C1D30-95DE-064B-8188-4737C12DBC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3447" y="726541"/>
            <a:ext cx="2331113" cy="48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- Numbered Outline 2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Data Texture Cloud">
            <a:extLst>
              <a:ext uri="{FF2B5EF4-FFF2-40B4-BE49-F238E27FC236}">
                <a16:creationId xmlns:a16="http://schemas.microsoft.com/office/drawing/2014/main" id="{8704FFD7-23EE-EC4D-ABF6-35D3AD9510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41"/>
          <a:stretch/>
        </p:blipFill>
        <p:spPr>
          <a:xfrm>
            <a:off x="9878838" y="521209"/>
            <a:ext cx="2309987" cy="1701811"/>
          </a:xfrm>
          <a:prstGeom prst="rect">
            <a:avLst/>
          </a:prstGeom>
        </p:spPr>
      </p:pic>
      <p:sp>
        <p:nvSpPr>
          <p:cNvPr id="31" name="Slide Number">
            <a:extLst>
              <a:ext uri="{FF2B5EF4-FFF2-40B4-BE49-F238E27FC236}">
                <a16:creationId xmlns:a16="http://schemas.microsoft.com/office/drawing/2014/main" id="{CC5C0CA0-2B8A-9F4E-A261-9C8E089C7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801" y="6423660"/>
            <a:ext cx="365665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Footer">
            <a:extLst>
              <a:ext uri="{FF2B5EF4-FFF2-40B4-BE49-F238E27FC236}">
                <a16:creationId xmlns:a16="http://schemas.microsoft.com/office/drawing/2014/main" id="{0F89BA71-120A-294B-9F4B-975AFA693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466" y="6423979"/>
            <a:ext cx="40200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/>
              <a:t>Confidential – Oracle Internal</a:t>
            </a:r>
            <a:endParaRPr lang="en-US" dirty="0"/>
          </a:p>
        </p:txBody>
      </p:sp>
      <p:pic>
        <p:nvPicPr>
          <p:cNvPr id="26" name="OTag">
            <a:extLst>
              <a:ext uri="{FF2B5EF4-FFF2-40B4-BE49-F238E27FC236}">
                <a16:creationId xmlns:a16="http://schemas.microsoft.com/office/drawing/2014/main" id="{6B255320-7797-3244-AB7F-7048F2FDB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200" y="6355080"/>
            <a:ext cx="502789" cy="502920"/>
          </a:xfrm>
          <a:prstGeom prst="rect">
            <a:avLst/>
          </a:prstGeom>
        </p:spPr>
      </p:pic>
      <p:sp>
        <p:nvSpPr>
          <p:cNvPr id="38" name="Number">
            <a:extLst>
              <a:ext uri="{FF2B5EF4-FFF2-40B4-BE49-F238E27FC236}">
                <a16:creationId xmlns:a16="http://schemas.microsoft.com/office/drawing/2014/main" id="{2F38CE05-2128-F946-832B-CF7806F2B5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41241" y="3916426"/>
            <a:ext cx="439838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999">
                <a:solidFill>
                  <a:schemeClr val="accent6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37" name="Number">
            <a:extLst>
              <a:ext uri="{FF2B5EF4-FFF2-40B4-BE49-F238E27FC236}">
                <a16:creationId xmlns:a16="http://schemas.microsoft.com/office/drawing/2014/main" id="{57B2FD3E-93EE-0A45-9E7C-CB3E576565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41241" y="3397254"/>
            <a:ext cx="439838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999">
                <a:solidFill>
                  <a:schemeClr val="accent6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36" name="Number">
            <a:extLst>
              <a:ext uri="{FF2B5EF4-FFF2-40B4-BE49-F238E27FC236}">
                <a16:creationId xmlns:a16="http://schemas.microsoft.com/office/drawing/2014/main" id="{4C37858A-AC21-CB41-8C96-65D9002230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41241" y="2878080"/>
            <a:ext cx="439838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999">
                <a:solidFill>
                  <a:schemeClr val="accent6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35" name="Number">
            <a:extLst>
              <a:ext uri="{FF2B5EF4-FFF2-40B4-BE49-F238E27FC236}">
                <a16:creationId xmlns:a16="http://schemas.microsoft.com/office/drawing/2014/main" id="{97B05350-6C68-E84A-81F0-64BB53EE5E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41241" y="2358906"/>
            <a:ext cx="439838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999">
                <a:solidFill>
                  <a:schemeClr val="accent6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34" name="Number">
            <a:extLst>
              <a:ext uri="{FF2B5EF4-FFF2-40B4-BE49-F238E27FC236}">
                <a16:creationId xmlns:a16="http://schemas.microsoft.com/office/drawing/2014/main" id="{50B157E0-DFD4-4442-837D-FEFEE0ED83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41241" y="1839732"/>
            <a:ext cx="439838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999">
                <a:solidFill>
                  <a:schemeClr val="accent6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2" name="Text Field">
            <a:extLst>
              <a:ext uri="{FF2B5EF4-FFF2-40B4-BE49-F238E27FC236}">
                <a16:creationId xmlns:a16="http://schemas.microsoft.com/office/drawing/2014/main" id="{513F9047-4D4F-4944-A54F-6838E69D529C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6944400" y="3916426"/>
            <a:ext cx="4470440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399" b="0" i="0">
                <a:solidFill>
                  <a:schemeClr val="bg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063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Text Field">
            <a:extLst>
              <a:ext uri="{FF2B5EF4-FFF2-40B4-BE49-F238E27FC236}">
                <a16:creationId xmlns:a16="http://schemas.microsoft.com/office/drawing/2014/main" id="{AB0EA59E-C5BD-2449-B9B1-56DEAED420FF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6944400" y="3397229"/>
            <a:ext cx="4470440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399" b="0" i="0">
                <a:solidFill>
                  <a:schemeClr val="bg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063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Text Field">
            <a:extLst>
              <a:ext uri="{FF2B5EF4-FFF2-40B4-BE49-F238E27FC236}">
                <a16:creationId xmlns:a16="http://schemas.microsoft.com/office/drawing/2014/main" id="{22511F22-E591-F74E-BFD2-CDD45D3AD3EB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6944400" y="2878032"/>
            <a:ext cx="4470440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399" b="0" i="0">
                <a:solidFill>
                  <a:schemeClr val="bg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063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9" name="Text Field">
            <a:extLst>
              <a:ext uri="{FF2B5EF4-FFF2-40B4-BE49-F238E27FC236}">
                <a16:creationId xmlns:a16="http://schemas.microsoft.com/office/drawing/2014/main" id="{22D41171-F1BC-0242-9A58-63B4D72A490C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6944400" y="2358835"/>
            <a:ext cx="4470440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399" b="0" i="0">
                <a:solidFill>
                  <a:schemeClr val="bg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063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Text Field">
            <a:extLst>
              <a:ext uri="{FF2B5EF4-FFF2-40B4-BE49-F238E27FC236}">
                <a16:creationId xmlns:a16="http://schemas.microsoft.com/office/drawing/2014/main" id="{3D9253FE-8D61-AC4A-B664-3F8478D670B8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6944400" y="1839638"/>
            <a:ext cx="4470440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399" b="0" i="0">
                <a:solidFill>
                  <a:schemeClr val="bg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063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7" name="Column Divider">
            <a:extLst>
              <a:ext uri="{FF2B5EF4-FFF2-40B4-BE49-F238E27FC236}">
                <a16:creationId xmlns:a16="http://schemas.microsoft.com/office/drawing/2014/main" id="{90C130B8-DB30-A047-8311-FCD7EEDF456C}"/>
              </a:ext>
            </a:extLst>
          </p:cNvPr>
          <p:cNvCxnSpPr/>
          <p:nvPr/>
        </p:nvCxnSpPr>
        <p:spPr>
          <a:xfrm>
            <a:off x="6094414" y="1838958"/>
            <a:ext cx="0" cy="4261104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Number">
            <a:extLst>
              <a:ext uri="{FF2B5EF4-FFF2-40B4-BE49-F238E27FC236}">
                <a16:creationId xmlns:a16="http://schemas.microsoft.com/office/drawing/2014/main" id="{0EC907BF-0F79-AE40-A0E1-10EDEEBBA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7896" y="3916426"/>
            <a:ext cx="439838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999">
                <a:solidFill>
                  <a:schemeClr val="accent6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7" name="Number">
            <a:extLst>
              <a:ext uri="{FF2B5EF4-FFF2-40B4-BE49-F238E27FC236}">
                <a16:creationId xmlns:a16="http://schemas.microsoft.com/office/drawing/2014/main" id="{D25DA43B-4E3A-394F-B8B3-16A0A25D8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7896" y="3397254"/>
            <a:ext cx="439838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999">
                <a:solidFill>
                  <a:schemeClr val="accent6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6" name="Number">
            <a:extLst>
              <a:ext uri="{FF2B5EF4-FFF2-40B4-BE49-F238E27FC236}">
                <a16:creationId xmlns:a16="http://schemas.microsoft.com/office/drawing/2014/main" id="{DD2FB6D0-D95C-6242-A795-CCD93D8A20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7896" y="2878080"/>
            <a:ext cx="439838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999">
                <a:solidFill>
                  <a:schemeClr val="accent6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5" name="Number">
            <a:extLst>
              <a:ext uri="{FF2B5EF4-FFF2-40B4-BE49-F238E27FC236}">
                <a16:creationId xmlns:a16="http://schemas.microsoft.com/office/drawing/2014/main" id="{06493D53-065B-674D-B762-76404273F0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7896" y="2358906"/>
            <a:ext cx="439838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999">
                <a:solidFill>
                  <a:schemeClr val="accent6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3" name="Number">
            <a:extLst>
              <a:ext uri="{FF2B5EF4-FFF2-40B4-BE49-F238E27FC236}">
                <a16:creationId xmlns:a16="http://schemas.microsoft.com/office/drawing/2014/main" id="{85B432C7-6194-C04D-8607-A1DFBA3219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896" y="1839732"/>
            <a:ext cx="439838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999">
                <a:solidFill>
                  <a:schemeClr val="accent6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3" name="Text Field">
            <a:extLst>
              <a:ext uri="{FF2B5EF4-FFF2-40B4-BE49-F238E27FC236}">
                <a16:creationId xmlns:a16="http://schemas.microsoft.com/office/drawing/2014/main" id="{6D1BD307-5E4B-9647-A402-54CF30BEC3C6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1371055" y="3916426"/>
            <a:ext cx="4470440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399" b="0" i="0">
                <a:solidFill>
                  <a:schemeClr val="bg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063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Field">
            <a:extLst>
              <a:ext uri="{FF2B5EF4-FFF2-40B4-BE49-F238E27FC236}">
                <a16:creationId xmlns:a16="http://schemas.microsoft.com/office/drawing/2014/main" id="{A5DE72B7-8353-7C47-A8C2-69DED713D179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1371055" y="3397229"/>
            <a:ext cx="4470440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399" b="0" i="0">
                <a:solidFill>
                  <a:schemeClr val="bg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063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Field">
            <a:extLst>
              <a:ext uri="{FF2B5EF4-FFF2-40B4-BE49-F238E27FC236}">
                <a16:creationId xmlns:a16="http://schemas.microsoft.com/office/drawing/2014/main" id="{35FDD008-E0E6-4746-AB5B-78D012E92B2E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1371055" y="2878032"/>
            <a:ext cx="4470440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399" b="0" i="0">
                <a:solidFill>
                  <a:schemeClr val="bg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063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Field">
            <a:extLst>
              <a:ext uri="{FF2B5EF4-FFF2-40B4-BE49-F238E27FC236}">
                <a16:creationId xmlns:a16="http://schemas.microsoft.com/office/drawing/2014/main" id="{53E966DA-E5B9-074E-B0AA-F5451AF51BAE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1371055" y="2358835"/>
            <a:ext cx="4470440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399" b="0" i="0">
                <a:solidFill>
                  <a:schemeClr val="bg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063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Field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055" y="1839638"/>
            <a:ext cx="4470440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399" b="0" i="0">
                <a:solidFill>
                  <a:schemeClr val="bg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063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30" name="Accent Mark">
            <a:extLst>
              <a:ext uri="{FF2B5EF4-FFF2-40B4-BE49-F238E27FC236}">
                <a16:creationId xmlns:a16="http://schemas.microsoft.com/office/drawing/2014/main" id="{27BF9EF6-C607-E74B-BE4E-C1CEE539A463}"/>
              </a:ext>
            </a:extLst>
          </p:cNvPr>
          <p:cNvCxnSpPr>
            <a:cxnSpLocks/>
          </p:cNvCxnSpPr>
          <p:nvPr/>
        </p:nvCxnSpPr>
        <p:spPr>
          <a:xfrm flipH="1">
            <a:off x="767895" y="1584959"/>
            <a:ext cx="319957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">
            <a:extLst>
              <a:ext uri="{FF2B5EF4-FFF2-40B4-BE49-F238E27FC236}">
                <a16:creationId xmlns:a16="http://schemas.microsoft.com/office/drawing/2014/main" id="{D9AA50B9-ED2D-9E4E-B345-DABFD93D5F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1802" y="508000"/>
            <a:ext cx="10668269" cy="822960"/>
          </a:xfrm>
        </p:spPr>
        <p:txBody>
          <a:bodyPr anchor="b" anchorCtr="0"/>
          <a:lstStyle>
            <a:lvl1pPr>
              <a:defRPr sz="239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24" name="Abstract Pattern Strip">
            <a:extLst>
              <a:ext uri="{FF2B5EF4-FFF2-40B4-BE49-F238E27FC236}">
                <a16:creationId xmlns:a16="http://schemas.microsoft.com/office/drawing/2014/main" id="{6389BC6F-934C-3E4C-8EFF-C5723C482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44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Quote with Data Textur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ata Texture Background">
            <a:extLst>
              <a:ext uri="{FF2B5EF4-FFF2-40B4-BE49-F238E27FC236}">
                <a16:creationId xmlns:a16="http://schemas.microsoft.com/office/drawing/2014/main" id="{87FACA50-4DB8-C746-876B-1256A069AC3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25" name="Slide Number">
            <a:extLst>
              <a:ext uri="{FF2B5EF4-FFF2-40B4-BE49-F238E27FC236}">
                <a16:creationId xmlns:a16="http://schemas.microsoft.com/office/drawing/2014/main" id="{CF4AC442-1E4B-8E49-A1D2-97D0EDB48C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801" y="6423660"/>
            <a:ext cx="365665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Footer">
            <a:extLst>
              <a:ext uri="{FF2B5EF4-FFF2-40B4-BE49-F238E27FC236}">
                <a16:creationId xmlns:a16="http://schemas.microsoft.com/office/drawing/2014/main" id="{952E11FE-A900-C44C-81DB-CDBB8BED0A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466" y="6423979"/>
            <a:ext cx="40200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/>
              <a:t>Confidential – Oracle Internal</a:t>
            </a:r>
            <a:endParaRPr lang="en-US" dirty="0"/>
          </a:p>
        </p:txBody>
      </p:sp>
      <p:pic>
        <p:nvPicPr>
          <p:cNvPr id="30" name="OTag">
            <a:extLst>
              <a:ext uri="{FF2B5EF4-FFF2-40B4-BE49-F238E27FC236}">
                <a16:creationId xmlns:a16="http://schemas.microsoft.com/office/drawing/2014/main" id="{7DC71B8D-1AA8-1D49-9770-9D8CD0F61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200" y="6355080"/>
            <a:ext cx="502789" cy="502920"/>
          </a:xfrm>
          <a:prstGeom prst="rect">
            <a:avLst/>
          </a:prstGeom>
        </p:spPr>
      </p:pic>
      <p:sp>
        <p:nvSpPr>
          <p:cNvPr id="12" name="Text Field">
            <a:extLst>
              <a:ext uri="{FF2B5EF4-FFF2-40B4-BE49-F238E27FC236}">
                <a16:creationId xmlns:a16="http://schemas.microsoft.com/office/drawing/2014/main" id="{36C31D35-A48A-6B46-A3DB-FDB99CCA72F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1801" y="4706393"/>
            <a:ext cx="5332610" cy="895181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Additional information if needed</a:t>
            </a:r>
          </a:p>
        </p:txBody>
      </p:sp>
      <p:sp>
        <p:nvSpPr>
          <p:cNvPr id="13" name="Text Field">
            <a:extLst>
              <a:ext uri="{FF2B5EF4-FFF2-40B4-BE49-F238E27FC236}">
                <a16:creationId xmlns:a16="http://schemas.microsoft.com/office/drawing/2014/main" id="{B09058E5-A74E-C340-89D0-4D15C2F3B8D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1801" y="4368800"/>
            <a:ext cx="5332610" cy="266291"/>
          </a:xfr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 of person quoted</a:t>
            </a:r>
          </a:p>
        </p:txBody>
      </p:sp>
      <p:cxnSp>
        <p:nvCxnSpPr>
          <p:cNvPr id="22" name="Accent Mark">
            <a:extLst>
              <a:ext uri="{FF2B5EF4-FFF2-40B4-BE49-F238E27FC236}">
                <a16:creationId xmlns:a16="http://schemas.microsoft.com/office/drawing/2014/main" id="{F363974D-C85A-FE42-A520-65FD80C0574A}"/>
              </a:ext>
            </a:extLst>
          </p:cNvPr>
          <p:cNvCxnSpPr>
            <a:cxnSpLocks/>
          </p:cNvCxnSpPr>
          <p:nvPr/>
        </p:nvCxnSpPr>
        <p:spPr>
          <a:xfrm flipH="1">
            <a:off x="761801" y="4115028"/>
            <a:ext cx="319957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Quote">
            <a:extLst>
              <a:ext uri="{FF2B5EF4-FFF2-40B4-BE49-F238E27FC236}">
                <a16:creationId xmlns:a16="http://schemas.microsoft.com/office/drawing/2014/main" id="{2986242B-B8ED-0E49-8935-3E4635F59B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1802" y="2383542"/>
            <a:ext cx="10668269" cy="1477328"/>
          </a:xfrm>
          <a:prstGeom prst="rect">
            <a:avLst/>
          </a:prstGeom>
        </p:spPr>
        <p:txBody>
          <a:bodyPr wrap="square" lIns="0" anchor="b" anchorCtr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3199" b="0" i="0">
                <a:latin typeface="+mj-lt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 Remove/replace placeholder logo as needed.</a:t>
            </a:r>
          </a:p>
        </p:txBody>
      </p:sp>
      <p:pic>
        <p:nvPicPr>
          <p:cNvPr id="14" name="Abstract Pattern Strip">
            <a:extLst>
              <a:ext uri="{FF2B5EF4-FFF2-40B4-BE49-F238E27FC236}">
                <a16:creationId xmlns:a16="http://schemas.microsoft.com/office/drawing/2014/main" id="{5806996B-D092-2840-A020-2C61A285C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8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- Quote with Data Textur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ata Texture Background">
            <a:extLst>
              <a:ext uri="{FF2B5EF4-FFF2-40B4-BE49-F238E27FC236}">
                <a16:creationId xmlns:a16="http://schemas.microsoft.com/office/drawing/2014/main" id="{87FACA50-4DB8-C746-876B-1256A069AC3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25" name="Slide Number">
            <a:extLst>
              <a:ext uri="{FF2B5EF4-FFF2-40B4-BE49-F238E27FC236}">
                <a16:creationId xmlns:a16="http://schemas.microsoft.com/office/drawing/2014/main" id="{CF4AC442-1E4B-8E49-A1D2-97D0EDB48C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801" y="6423660"/>
            <a:ext cx="365665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Footer">
            <a:extLst>
              <a:ext uri="{FF2B5EF4-FFF2-40B4-BE49-F238E27FC236}">
                <a16:creationId xmlns:a16="http://schemas.microsoft.com/office/drawing/2014/main" id="{952E11FE-A900-C44C-81DB-CDBB8BED0A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466" y="6423979"/>
            <a:ext cx="40200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/>
              <a:t>Confidential – Oracle Internal</a:t>
            </a:r>
            <a:endParaRPr lang="en-US" dirty="0"/>
          </a:p>
        </p:txBody>
      </p:sp>
      <p:pic>
        <p:nvPicPr>
          <p:cNvPr id="30" name="OTag">
            <a:extLst>
              <a:ext uri="{FF2B5EF4-FFF2-40B4-BE49-F238E27FC236}">
                <a16:creationId xmlns:a16="http://schemas.microsoft.com/office/drawing/2014/main" id="{7DC71B8D-1AA8-1D49-9770-9D8CD0F61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200" y="6355080"/>
            <a:ext cx="502789" cy="502920"/>
          </a:xfrm>
          <a:prstGeom prst="rect">
            <a:avLst/>
          </a:prstGeom>
        </p:spPr>
      </p:pic>
      <p:sp>
        <p:nvSpPr>
          <p:cNvPr id="12" name="Text Field">
            <a:extLst>
              <a:ext uri="{FF2B5EF4-FFF2-40B4-BE49-F238E27FC236}">
                <a16:creationId xmlns:a16="http://schemas.microsoft.com/office/drawing/2014/main" id="{D30B703F-7C44-2E41-89E2-5AA0A839433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1801" y="4706393"/>
            <a:ext cx="5332610" cy="895181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Additional information if needed</a:t>
            </a:r>
          </a:p>
        </p:txBody>
      </p:sp>
      <p:sp>
        <p:nvSpPr>
          <p:cNvPr id="13" name="Text Field">
            <a:extLst>
              <a:ext uri="{FF2B5EF4-FFF2-40B4-BE49-F238E27FC236}">
                <a16:creationId xmlns:a16="http://schemas.microsoft.com/office/drawing/2014/main" id="{5808C5F6-8931-0747-B5A3-19EC1C4A40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1801" y="4368800"/>
            <a:ext cx="5332610" cy="266291"/>
          </a:xfrm>
        </p:spPr>
        <p:txBody>
          <a:bodyPr>
            <a:no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of person quoted</a:t>
            </a:r>
          </a:p>
        </p:txBody>
      </p:sp>
      <p:cxnSp>
        <p:nvCxnSpPr>
          <p:cNvPr id="22" name="Accent Mark">
            <a:extLst>
              <a:ext uri="{FF2B5EF4-FFF2-40B4-BE49-F238E27FC236}">
                <a16:creationId xmlns:a16="http://schemas.microsoft.com/office/drawing/2014/main" id="{F363974D-C85A-FE42-A520-65FD80C0574A}"/>
              </a:ext>
            </a:extLst>
          </p:cNvPr>
          <p:cNvCxnSpPr>
            <a:cxnSpLocks/>
          </p:cNvCxnSpPr>
          <p:nvPr/>
        </p:nvCxnSpPr>
        <p:spPr>
          <a:xfrm flipH="1">
            <a:off x="761801" y="4115028"/>
            <a:ext cx="319957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Quote">
            <a:extLst>
              <a:ext uri="{FF2B5EF4-FFF2-40B4-BE49-F238E27FC236}">
                <a16:creationId xmlns:a16="http://schemas.microsoft.com/office/drawing/2014/main" id="{2986242B-B8ED-0E49-8935-3E4635F59B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1802" y="2383542"/>
            <a:ext cx="10668269" cy="1477328"/>
          </a:xfrm>
          <a:prstGeom prst="rect">
            <a:avLst/>
          </a:prstGeom>
        </p:spPr>
        <p:txBody>
          <a:bodyPr wrap="square" lIns="0" anchor="b" anchorCtr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3199" b="0" i="0">
                <a:solidFill>
                  <a:schemeClr val="bg1"/>
                </a:solidFill>
                <a:latin typeface="+mj-lt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 Remove/replace placeholder logo as needed.</a:t>
            </a:r>
          </a:p>
        </p:txBody>
      </p:sp>
      <p:pic>
        <p:nvPicPr>
          <p:cNvPr id="14" name="Abstract Pattern Strip">
            <a:extLst>
              <a:ext uri="{FF2B5EF4-FFF2-40B4-BE49-F238E27FC236}">
                <a16:creationId xmlns:a16="http://schemas.microsoft.com/office/drawing/2014/main" id="{5806996B-D092-2840-A020-2C61A285C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6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Quote with Pictu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Data Texture Image">
            <a:extLst>
              <a:ext uri="{FF2B5EF4-FFF2-40B4-BE49-F238E27FC236}">
                <a16:creationId xmlns:a16="http://schemas.microsoft.com/office/drawing/2014/main" id="{954BE7EC-FE8E-8E45-8C91-D9AE7CF046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00"/>
          <a:stretch/>
        </p:blipFill>
        <p:spPr>
          <a:xfrm>
            <a:off x="0" y="0"/>
            <a:ext cx="4875530" cy="6858000"/>
          </a:xfrm>
          <a:prstGeom prst="rect">
            <a:avLst/>
          </a:prstGeom>
        </p:spPr>
      </p:pic>
      <p:sp>
        <p:nvSpPr>
          <p:cNvPr id="20" name="Slide Number">
            <a:extLst>
              <a:ext uri="{FF2B5EF4-FFF2-40B4-BE49-F238E27FC236}">
                <a16:creationId xmlns:a16="http://schemas.microsoft.com/office/drawing/2014/main" id="{EE72B65C-E243-794C-857A-A0D39057C3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801" y="6423660"/>
            <a:ext cx="365665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Footer">
            <a:extLst>
              <a:ext uri="{FF2B5EF4-FFF2-40B4-BE49-F238E27FC236}">
                <a16:creationId xmlns:a16="http://schemas.microsoft.com/office/drawing/2014/main" id="{98A2B55F-AD4D-F841-AC73-934CF5F664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466" y="6423979"/>
            <a:ext cx="40200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/>
              <a:t>Confidential – Oracle Internal</a:t>
            </a:r>
            <a:endParaRPr lang="en-US" dirty="0"/>
          </a:p>
        </p:txBody>
      </p:sp>
      <p:pic>
        <p:nvPicPr>
          <p:cNvPr id="15" name="OTag">
            <a:extLst>
              <a:ext uri="{FF2B5EF4-FFF2-40B4-BE49-F238E27FC236}">
                <a16:creationId xmlns:a16="http://schemas.microsoft.com/office/drawing/2014/main" id="{E10A4478-5FA6-BA43-91CD-CFE852EBF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200" y="6355080"/>
            <a:ext cx="502789" cy="502920"/>
          </a:xfrm>
          <a:prstGeom prst="rect">
            <a:avLst/>
          </a:prstGeom>
        </p:spPr>
      </p:pic>
      <p:sp>
        <p:nvSpPr>
          <p:cNvPr id="11" name="Text Field">
            <a:extLst>
              <a:ext uri="{FF2B5EF4-FFF2-40B4-BE49-F238E27FC236}">
                <a16:creationId xmlns:a16="http://schemas.microsoft.com/office/drawing/2014/main" id="{CBFB97F9-F988-C34C-8B6D-BB4A4D88173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25399" y="5152454"/>
            <a:ext cx="6298575" cy="895181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Additional information if needed</a:t>
            </a:r>
          </a:p>
        </p:txBody>
      </p:sp>
      <p:sp>
        <p:nvSpPr>
          <p:cNvPr id="13" name="Text Field">
            <a:extLst>
              <a:ext uri="{FF2B5EF4-FFF2-40B4-BE49-F238E27FC236}">
                <a16:creationId xmlns:a16="http://schemas.microsoft.com/office/drawing/2014/main" id="{04A571F4-71E4-264A-BBD5-0475995E681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25399" y="4814861"/>
            <a:ext cx="6298575" cy="266291"/>
          </a:xfr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 of person quoted</a:t>
            </a:r>
          </a:p>
        </p:txBody>
      </p:sp>
      <p:cxnSp>
        <p:nvCxnSpPr>
          <p:cNvPr id="26" name="Accent Mark">
            <a:extLst>
              <a:ext uri="{FF2B5EF4-FFF2-40B4-BE49-F238E27FC236}">
                <a16:creationId xmlns:a16="http://schemas.microsoft.com/office/drawing/2014/main" id="{6DB377B9-92D3-3147-8E15-DDEA78616B10}"/>
              </a:ext>
            </a:extLst>
          </p:cNvPr>
          <p:cNvCxnSpPr>
            <a:cxnSpLocks/>
          </p:cNvCxnSpPr>
          <p:nvPr/>
        </p:nvCxnSpPr>
        <p:spPr>
          <a:xfrm flipH="1">
            <a:off x="5131495" y="4561089"/>
            <a:ext cx="319957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Quote">
            <a:extLst>
              <a:ext uri="{FF2B5EF4-FFF2-40B4-BE49-F238E27FC236}">
                <a16:creationId xmlns:a16="http://schemas.microsoft.com/office/drawing/2014/main" id="{38A1ED2B-730F-DB4F-8E69-07241B0A49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5400" y="2337161"/>
            <a:ext cx="6298575" cy="1969770"/>
          </a:xfrm>
          <a:prstGeom prst="rect">
            <a:avLst/>
          </a:prstGeom>
        </p:spPr>
        <p:txBody>
          <a:bodyPr lIns="0" anchor="b" anchorCtr="0">
            <a:sp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3199" b="0" i="0">
                <a:latin typeface="+mj-lt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 Remove/replace placeholder image as needed.</a:t>
            </a:r>
          </a:p>
        </p:txBody>
      </p:sp>
      <p:pic>
        <p:nvPicPr>
          <p:cNvPr id="12" name="Abstract Pattern Strip">
            <a:extLst>
              <a:ext uri="{FF2B5EF4-FFF2-40B4-BE49-F238E27FC236}">
                <a16:creationId xmlns:a16="http://schemas.microsoft.com/office/drawing/2014/main" id="{D185B491-D394-0B46-9060-DA769BEF87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1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- Quote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Data Texture Image">
            <a:extLst>
              <a:ext uri="{FF2B5EF4-FFF2-40B4-BE49-F238E27FC236}">
                <a16:creationId xmlns:a16="http://schemas.microsoft.com/office/drawing/2014/main" id="{6385D612-FBC8-EE47-8C02-56F7B2F4FF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00"/>
          <a:stretch/>
        </p:blipFill>
        <p:spPr>
          <a:xfrm>
            <a:off x="0" y="0"/>
            <a:ext cx="4875530" cy="6858000"/>
          </a:xfrm>
          <a:prstGeom prst="rect">
            <a:avLst/>
          </a:prstGeom>
        </p:spPr>
      </p:pic>
      <p:sp>
        <p:nvSpPr>
          <p:cNvPr id="20" name="Slide Number">
            <a:extLst>
              <a:ext uri="{FF2B5EF4-FFF2-40B4-BE49-F238E27FC236}">
                <a16:creationId xmlns:a16="http://schemas.microsoft.com/office/drawing/2014/main" id="{EE72B65C-E243-794C-857A-A0D39057C3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801" y="6423660"/>
            <a:ext cx="365665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Footer">
            <a:extLst>
              <a:ext uri="{FF2B5EF4-FFF2-40B4-BE49-F238E27FC236}">
                <a16:creationId xmlns:a16="http://schemas.microsoft.com/office/drawing/2014/main" id="{98A2B55F-AD4D-F841-AC73-934CF5F664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466" y="6423979"/>
            <a:ext cx="40200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/>
              <a:t>Confidential – Oracle Internal</a:t>
            </a:r>
            <a:endParaRPr lang="en-US" dirty="0"/>
          </a:p>
        </p:txBody>
      </p:sp>
      <p:pic>
        <p:nvPicPr>
          <p:cNvPr id="15" name="OTag">
            <a:extLst>
              <a:ext uri="{FF2B5EF4-FFF2-40B4-BE49-F238E27FC236}">
                <a16:creationId xmlns:a16="http://schemas.microsoft.com/office/drawing/2014/main" id="{E10A4478-5FA6-BA43-91CD-CFE852EBF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200" y="6355080"/>
            <a:ext cx="502789" cy="502920"/>
          </a:xfrm>
          <a:prstGeom prst="rect">
            <a:avLst/>
          </a:prstGeom>
        </p:spPr>
      </p:pic>
      <p:cxnSp>
        <p:nvCxnSpPr>
          <p:cNvPr id="26" name="Accent Mark">
            <a:extLst>
              <a:ext uri="{FF2B5EF4-FFF2-40B4-BE49-F238E27FC236}">
                <a16:creationId xmlns:a16="http://schemas.microsoft.com/office/drawing/2014/main" id="{6DB377B9-92D3-3147-8E15-DDEA78616B10}"/>
              </a:ext>
            </a:extLst>
          </p:cNvPr>
          <p:cNvCxnSpPr>
            <a:cxnSpLocks/>
          </p:cNvCxnSpPr>
          <p:nvPr/>
        </p:nvCxnSpPr>
        <p:spPr>
          <a:xfrm flipH="1">
            <a:off x="5131495" y="4561089"/>
            <a:ext cx="319957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Quote">
            <a:extLst>
              <a:ext uri="{FF2B5EF4-FFF2-40B4-BE49-F238E27FC236}">
                <a16:creationId xmlns:a16="http://schemas.microsoft.com/office/drawing/2014/main" id="{38A1ED2B-730F-DB4F-8E69-07241B0A49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5400" y="2337161"/>
            <a:ext cx="6298575" cy="1969770"/>
          </a:xfrm>
          <a:prstGeom prst="rect">
            <a:avLst/>
          </a:prstGeom>
        </p:spPr>
        <p:txBody>
          <a:bodyPr lIns="0" anchor="b" anchorCtr="0">
            <a:sp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3199" b="0" i="0">
                <a:solidFill>
                  <a:schemeClr val="bg1"/>
                </a:solidFill>
                <a:latin typeface="+mj-lt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 Remove/replace placeholder image as needed.</a:t>
            </a:r>
          </a:p>
        </p:txBody>
      </p:sp>
      <p:pic>
        <p:nvPicPr>
          <p:cNvPr id="12" name="Abstract Pattern Strip">
            <a:extLst>
              <a:ext uri="{FF2B5EF4-FFF2-40B4-BE49-F238E27FC236}">
                <a16:creationId xmlns:a16="http://schemas.microsoft.com/office/drawing/2014/main" id="{D185B491-D394-0B46-9060-DA769BEF87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254000"/>
          </a:xfrm>
          <a:prstGeom prst="rect">
            <a:avLst/>
          </a:prstGeom>
        </p:spPr>
      </p:pic>
      <p:sp>
        <p:nvSpPr>
          <p:cNvPr id="11" name="Text Field">
            <a:extLst>
              <a:ext uri="{FF2B5EF4-FFF2-40B4-BE49-F238E27FC236}">
                <a16:creationId xmlns:a16="http://schemas.microsoft.com/office/drawing/2014/main" id="{9EB85C99-047B-894D-AECB-C07A531DC4B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25399" y="5152454"/>
            <a:ext cx="6298575" cy="895181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Additional information if needed</a:t>
            </a:r>
          </a:p>
        </p:txBody>
      </p:sp>
      <p:sp>
        <p:nvSpPr>
          <p:cNvPr id="13" name="Text Field">
            <a:extLst>
              <a:ext uri="{FF2B5EF4-FFF2-40B4-BE49-F238E27FC236}">
                <a16:creationId xmlns:a16="http://schemas.microsoft.com/office/drawing/2014/main" id="{9B702811-6927-C64B-8A43-AF047A905AC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125399" y="4814861"/>
            <a:ext cx="6298575" cy="266291"/>
          </a:xfrm>
        </p:spPr>
        <p:txBody>
          <a:bodyPr>
            <a:no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of person quoted</a:t>
            </a:r>
          </a:p>
        </p:txBody>
      </p:sp>
    </p:spTree>
    <p:extLst>
      <p:ext uri="{BB962C8B-B14F-4D97-AF65-F5344CB8AC3E}">
        <p14:creationId xmlns:p14="http://schemas.microsoft.com/office/powerpoint/2010/main" val="138423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Quote with Abstract Bor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>
            <a:extLst>
              <a:ext uri="{FF2B5EF4-FFF2-40B4-BE49-F238E27FC236}">
                <a16:creationId xmlns:a16="http://schemas.microsoft.com/office/drawing/2014/main" id="{95A033EA-7970-B64A-B936-A4621582EC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801" y="6423660"/>
            <a:ext cx="365665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Abstract Illustration">
            <a:extLst>
              <a:ext uri="{FF2B5EF4-FFF2-40B4-BE49-F238E27FC236}">
                <a16:creationId xmlns:a16="http://schemas.microsoft.com/office/drawing/2014/main" id="{4BA47984-3BFF-A548-8C6E-B57F84FA9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88825" cy="6858000"/>
          </a:xfrm>
          <a:custGeom>
            <a:avLst/>
            <a:gdLst>
              <a:gd name="connsiteX0" fmla="*/ 761999 w 12192000"/>
              <a:gd name="connsiteY0" fmla="*/ 587874 h 6858000"/>
              <a:gd name="connsiteX1" fmla="*/ 761999 w 12192000"/>
              <a:gd name="connsiteY1" fmla="*/ 6270127 h 6858000"/>
              <a:gd name="connsiteX2" fmla="*/ 11430000 w 12192000"/>
              <a:gd name="connsiteY2" fmla="*/ 6270127 h 6858000"/>
              <a:gd name="connsiteX3" fmla="*/ 1143000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61999" y="587874"/>
                </a:moveTo>
                <a:lnTo>
                  <a:pt x="761999" y="6270127"/>
                </a:lnTo>
                <a:lnTo>
                  <a:pt x="11430000" y="6270127"/>
                </a:lnTo>
                <a:lnTo>
                  <a:pt x="1143000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F5A1D35E-0648-8146-B3F4-DF957F5A69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466" y="6423979"/>
            <a:ext cx="40200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 – Oracle Internal</a:t>
            </a:r>
            <a:endParaRPr lang="en-US" dirty="0"/>
          </a:p>
        </p:txBody>
      </p:sp>
      <p:pic>
        <p:nvPicPr>
          <p:cNvPr id="34" name="OTag">
            <a:extLst>
              <a:ext uri="{FF2B5EF4-FFF2-40B4-BE49-F238E27FC236}">
                <a16:creationId xmlns:a16="http://schemas.microsoft.com/office/drawing/2014/main" id="{13B56594-FE97-D04E-A433-8BA9531F6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200" y="6355080"/>
            <a:ext cx="502789" cy="502920"/>
          </a:xfrm>
          <a:prstGeom prst="rect">
            <a:avLst/>
          </a:prstGeom>
        </p:spPr>
      </p:pic>
      <p:cxnSp>
        <p:nvCxnSpPr>
          <p:cNvPr id="21" name="Accent Mark">
            <a:extLst>
              <a:ext uri="{FF2B5EF4-FFF2-40B4-BE49-F238E27FC236}">
                <a16:creationId xmlns:a16="http://schemas.microsoft.com/office/drawing/2014/main" id="{07C84D47-A05F-1B4C-B629-729C7FD3826E}"/>
              </a:ext>
            </a:extLst>
          </p:cNvPr>
          <p:cNvCxnSpPr>
            <a:cxnSpLocks/>
          </p:cNvCxnSpPr>
          <p:nvPr/>
        </p:nvCxnSpPr>
        <p:spPr>
          <a:xfrm flipH="1">
            <a:off x="1020818" y="4115028"/>
            <a:ext cx="319957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Quote">
            <a:extLst>
              <a:ext uri="{FF2B5EF4-FFF2-40B4-BE49-F238E27FC236}">
                <a16:creationId xmlns:a16="http://schemas.microsoft.com/office/drawing/2014/main" id="{A623B5CC-1D01-324D-977F-DBEB5E2F19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4723" y="2383542"/>
            <a:ext cx="10147197" cy="1477328"/>
          </a:xfrm>
          <a:prstGeom prst="rect">
            <a:avLst/>
          </a:prstGeom>
        </p:spPr>
        <p:txBody>
          <a:bodyPr wrap="square" lIns="0" anchor="b" anchorCtr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3199" b="0" i="0">
                <a:latin typeface="+mj-lt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 Remove/replace placeholder logo as needed.</a:t>
            </a:r>
          </a:p>
        </p:txBody>
      </p:sp>
      <p:sp>
        <p:nvSpPr>
          <p:cNvPr id="10" name="Text Field">
            <a:extLst>
              <a:ext uri="{FF2B5EF4-FFF2-40B4-BE49-F238E27FC236}">
                <a16:creationId xmlns:a16="http://schemas.microsoft.com/office/drawing/2014/main" id="{18FFF1FB-05AB-0B41-BAE5-8E8BC51700A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7765" y="4706393"/>
            <a:ext cx="5076648" cy="895181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Organization, Division or Business Unit</a:t>
            </a:r>
          </a:p>
          <a:p>
            <a:pPr lvl="0"/>
            <a:r>
              <a:rPr lang="en-US" dirty="0"/>
              <a:t>Month 00, 2019</a:t>
            </a:r>
          </a:p>
        </p:txBody>
      </p:sp>
      <p:sp>
        <p:nvSpPr>
          <p:cNvPr id="11" name="Text Field">
            <a:extLst>
              <a:ext uri="{FF2B5EF4-FFF2-40B4-BE49-F238E27FC236}">
                <a16:creationId xmlns:a16="http://schemas.microsoft.com/office/drawing/2014/main" id="{64B2DE50-0500-D341-B88E-362BEEF5810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7765" y="4368800"/>
            <a:ext cx="5076648" cy="266291"/>
          </a:xfr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10685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- Quote with Abstract Bor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>
            <a:extLst>
              <a:ext uri="{FF2B5EF4-FFF2-40B4-BE49-F238E27FC236}">
                <a16:creationId xmlns:a16="http://schemas.microsoft.com/office/drawing/2014/main" id="{95A033EA-7970-B64A-B936-A4621582EC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801" y="6423660"/>
            <a:ext cx="365665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Abstract Illustration">
            <a:extLst>
              <a:ext uri="{FF2B5EF4-FFF2-40B4-BE49-F238E27FC236}">
                <a16:creationId xmlns:a16="http://schemas.microsoft.com/office/drawing/2014/main" id="{4BA47984-3BFF-A548-8C6E-B57F84FA9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88825" cy="6858000"/>
          </a:xfrm>
          <a:custGeom>
            <a:avLst/>
            <a:gdLst>
              <a:gd name="connsiteX0" fmla="*/ 761999 w 12192000"/>
              <a:gd name="connsiteY0" fmla="*/ 587874 h 6858000"/>
              <a:gd name="connsiteX1" fmla="*/ 761999 w 12192000"/>
              <a:gd name="connsiteY1" fmla="*/ 6270127 h 6858000"/>
              <a:gd name="connsiteX2" fmla="*/ 11430000 w 12192000"/>
              <a:gd name="connsiteY2" fmla="*/ 6270127 h 6858000"/>
              <a:gd name="connsiteX3" fmla="*/ 1143000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61999" y="587874"/>
                </a:moveTo>
                <a:lnTo>
                  <a:pt x="761999" y="6270127"/>
                </a:lnTo>
                <a:lnTo>
                  <a:pt x="11430000" y="6270127"/>
                </a:lnTo>
                <a:lnTo>
                  <a:pt x="1143000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Footer">
            <a:extLst>
              <a:ext uri="{FF2B5EF4-FFF2-40B4-BE49-F238E27FC236}">
                <a16:creationId xmlns:a16="http://schemas.microsoft.com/office/drawing/2014/main" id="{F5A1D35E-0648-8146-B3F4-DF957F5A69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466" y="6423979"/>
            <a:ext cx="40200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 – Oracle Internal</a:t>
            </a:r>
            <a:endParaRPr lang="en-US" dirty="0"/>
          </a:p>
        </p:txBody>
      </p:sp>
      <p:pic>
        <p:nvPicPr>
          <p:cNvPr id="34" name="OTag">
            <a:extLst>
              <a:ext uri="{FF2B5EF4-FFF2-40B4-BE49-F238E27FC236}">
                <a16:creationId xmlns:a16="http://schemas.microsoft.com/office/drawing/2014/main" id="{13B56594-FE97-D04E-A433-8BA9531F6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200" y="6355080"/>
            <a:ext cx="502789" cy="502920"/>
          </a:xfrm>
          <a:prstGeom prst="rect">
            <a:avLst/>
          </a:prstGeom>
        </p:spPr>
      </p:pic>
      <p:cxnSp>
        <p:nvCxnSpPr>
          <p:cNvPr id="21" name="Accent Mark">
            <a:extLst>
              <a:ext uri="{FF2B5EF4-FFF2-40B4-BE49-F238E27FC236}">
                <a16:creationId xmlns:a16="http://schemas.microsoft.com/office/drawing/2014/main" id="{07C84D47-A05F-1B4C-B629-729C7FD3826E}"/>
              </a:ext>
            </a:extLst>
          </p:cNvPr>
          <p:cNvCxnSpPr>
            <a:cxnSpLocks/>
          </p:cNvCxnSpPr>
          <p:nvPr/>
        </p:nvCxnSpPr>
        <p:spPr>
          <a:xfrm flipH="1">
            <a:off x="1020818" y="4115028"/>
            <a:ext cx="319957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Quote">
            <a:extLst>
              <a:ext uri="{FF2B5EF4-FFF2-40B4-BE49-F238E27FC236}">
                <a16:creationId xmlns:a16="http://schemas.microsoft.com/office/drawing/2014/main" id="{A623B5CC-1D01-324D-977F-DBEB5E2F19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4723" y="2383542"/>
            <a:ext cx="10147197" cy="1477328"/>
          </a:xfrm>
          <a:prstGeom prst="rect">
            <a:avLst/>
          </a:prstGeom>
        </p:spPr>
        <p:txBody>
          <a:bodyPr wrap="square" lIns="0" anchor="b" anchorCtr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3199" b="0" i="0">
                <a:solidFill>
                  <a:schemeClr val="bg1"/>
                </a:solidFill>
                <a:latin typeface="+mj-lt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 Remove/replace placeholder logo as needed.</a:t>
            </a:r>
          </a:p>
        </p:txBody>
      </p:sp>
      <p:sp>
        <p:nvSpPr>
          <p:cNvPr id="10" name="Text Field">
            <a:extLst>
              <a:ext uri="{FF2B5EF4-FFF2-40B4-BE49-F238E27FC236}">
                <a16:creationId xmlns:a16="http://schemas.microsoft.com/office/drawing/2014/main" id="{805BEE86-35FD-004A-A348-8BC2F7BCD41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17765" y="4706393"/>
            <a:ext cx="5076648" cy="895181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Organization, Division or Business Unit</a:t>
            </a:r>
          </a:p>
          <a:p>
            <a:pPr lvl="0"/>
            <a:r>
              <a:rPr lang="en-US" dirty="0"/>
              <a:t>Month 00, 2019</a:t>
            </a:r>
          </a:p>
        </p:txBody>
      </p:sp>
      <p:sp>
        <p:nvSpPr>
          <p:cNvPr id="11" name="Text Field">
            <a:extLst>
              <a:ext uri="{FF2B5EF4-FFF2-40B4-BE49-F238E27FC236}">
                <a16:creationId xmlns:a16="http://schemas.microsoft.com/office/drawing/2014/main" id="{B9E3D702-4533-A342-B4A3-7F2D598D004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17765" y="4368800"/>
            <a:ext cx="5076648" cy="266291"/>
          </a:xfrm>
        </p:spPr>
        <p:txBody>
          <a:bodyPr>
            <a:no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8702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Data Texture Cloud">
            <a:extLst>
              <a:ext uri="{FF2B5EF4-FFF2-40B4-BE49-F238E27FC236}">
                <a16:creationId xmlns:a16="http://schemas.microsoft.com/office/drawing/2014/main" id="{0080C163-77F3-9A4B-A059-12FFFC705F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9"/>
          <a:stretch/>
        </p:blipFill>
        <p:spPr>
          <a:xfrm>
            <a:off x="9878838" y="521208"/>
            <a:ext cx="2309987" cy="1700784"/>
          </a:xfrm>
          <a:prstGeom prst="rect">
            <a:avLst/>
          </a:prstGeom>
        </p:spPr>
      </p:pic>
      <p:pic>
        <p:nvPicPr>
          <p:cNvPr id="10" name="OTag">
            <a:extLst>
              <a:ext uri="{FF2B5EF4-FFF2-40B4-BE49-F238E27FC236}">
                <a16:creationId xmlns:a16="http://schemas.microsoft.com/office/drawing/2014/main" id="{ACACB2B4-7B71-9C4C-986F-8528A7AE73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200" y="6355080"/>
            <a:ext cx="502789" cy="502920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0462D45F-6FA9-224B-ABF3-CE2CA4B78F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801" y="6423660"/>
            <a:ext cx="365665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">
            <a:extLst>
              <a:ext uri="{FF2B5EF4-FFF2-40B4-BE49-F238E27FC236}">
                <a16:creationId xmlns:a16="http://schemas.microsoft.com/office/drawing/2014/main" id="{9B1E2070-87F3-D742-BF48-F11F24FAEC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466" y="6423979"/>
            <a:ext cx="40200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/>
              <a:t>Confidential – Oracle Internal</a:t>
            </a:r>
            <a:endParaRPr lang="en-US" dirty="0"/>
          </a:p>
        </p:txBody>
      </p:sp>
      <p:pic>
        <p:nvPicPr>
          <p:cNvPr id="7" name="Abstract Pattern Strip">
            <a:extLst>
              <a:ext uri="{FF2B5EF4-FFF2-40B4-BE49-F238E27FC236}">
                <a16:creationId xmlns:a16="http://schemas.microsoft.com/office/drawing/2014/main" id="{1C6BA009-6898-4544-B36F-423AA2D6FE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5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- 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ata Texture Cloud">
            <a:extLst>
              <a:ext uri="{FF2B5EF4-FFF2-40B4-BE49-F238E27FC236}">
                <a16:creationId xmlns:a16="http://schemas.microsoft.com/office/drawing/2014/main" id="{13510D0A-E32C-124C-BAD6-D29BE0EA5C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41"/>
          <a:stretch/>
        </p:blipFill>
        <p:spPr>
          <a:xfrm>
            <a:off x="9878838" y="521209"/>
            <a:ext cx="2309987" cy="1701811"/>
          </a:xfrm>
          <a:prstGeom prst="rect">
            <a:avLst/>
          </a:prstGeom>
        </p:spPr>
      </p:pic>
      <p:pic>
        <p:nvPicPr>
          <p:cNvPr id="10" name="OTag">
            <a:extLst>
              <a:ext uri="{FF2B5EF4-FFF2-40B4-BE49-F238E27FC236}">
                <a16:creationId xmlns:a16="http://schemas.microsoft.com/office/drawing/2014/main" id="{ACACB2B4-7B71-9C4C-986F-8528A7AE73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200" y="6355080"/>
            <a:ext cx="502789" cy="502920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0462D45F-6FA9-224B-ABF3-CE2CA4B78F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801" y="6423660"/>
            <a:ext cx="365665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">
            <a:extLst>
              <a:ext uri="{FF2B5EF4-FFF2-40B4-BE49-F238E27FC236}">
                <a16:creationId xmlns:a16="http://schemas.microsoft.com/office/drawing/2014/main" id="{9B1E2070-87F3-D742-BF48-F11F24FAEC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466" y="6423979"/>
            <a:ext cx="40200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/>
              <a:t>Confidential – Oracle Internal</a:t>
            </a:r>
            <a:endParaRPr lang="en-US" dirty="0"/>
          </a:p>
        </p:txBody>
      </p:sp>
      <p:pic>
        <p:nvPicPr>
          <p:cNvPr id="7" name="Abstract Pattern Strip">
            <a:extLst>
              <a:ext uri="{FF2B5EF4-FFF2-40B4-BE49-F238E27FC236}">
                <a16:creationId xmlns:a16="http://schemas.microsoft.com/office/drawing/2014/main" id="{1C6BA009-6898-4544-B36F-423AA2D6FE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136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Data Texture Cloud">
            <a:extLst>
              <a:ext uri="{FF2B5EF4-FFF2-40B4-BE49-F238E27FC236}">
                <a16:creationId xmlns:a16="http://schemas.microsoft.com/office/drawing/2014/main" id="{9450FB77-997D-6A45-B0F4-D18F7B9C7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9"/>
          <a:stretch/>
        </p:blipFill>
        <p:spPr>
          <a:xfrm>
            <a:off x="9878838" y="521208"/>
            <a:ext cx="2309987" cy="1700784"/>
          </a:xfrm>
          <a:prstGeom prst="rect">
            <a:avLst/>
          </a:prstGeom>
        </p:spPr>
      </p:pic>
      <p:pic>
        <p:nvPicPr>
          <p:cNvPr id="17" name="OTag">
            <a:extLst>
              <a:ext uri="{FF2B5EF4-FFF2-40B4-BE49-F238E27FC236}">
                <a16:creationId xmlns:a16="http://schemas.microsoft.com/office/drawing/2014/main" id="{E92E3AB4-CA2B-2947-A479-6006EC506B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200" y="6355080"/>
            <a:ext cx="502789" cy="502920"/>
          </a:xfrm>
          <a:prstGeom prst="rect">
            <a:avLst/>
          </a:prstGeom>
        </p:spPr>
      </p:pic>
      <p:sp>
        <p:nvSpPr>
          <p:cNvPr id="13" name="Slide Number">
            <a:extLst>
              <a:ext uri="{FF2B5EF4-FFF2-40B4-BE49-F238E27FC236}">
                <a16:creationId xmlns:a16="http://schemas.microsoft.com/office/drawing/2014/main" id="{AA183BAF-A3AC-2441-881F-3E02660F8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801" y="6423660"/>
            <a:ext cx="365665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">
            <a:extLst>
              <a:ext uri="{FF2B5EF4-FFF2-40B4-BE49-F238E27FC236}">
                <a16:creationId xmlns:a16="http://schemas.microsoft.com/office/drawing/2014/main" id="{9AA066DC-C80B-A045-8CD9-A2C7DE3F17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466" y="6423979"/>
            <a:ext cx="40200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/>
              <a:t>Confidential – Oracle Internal</a:t>
            </a:r>
            <a:endParaRPr lang="en-US" dirty="0"/>
          </a:p>
        </p:txBody>
      </p:sp>
      <p:cxnSp>
        <p:nvCxnSpPr>
          <p:cNvPr id="14" name="Accent Mark">
            <a:extLst>
              <a:ext uri="{FF2B5EF4-FFF2-40B4-BE49-F238E27FC236}">
                <a16:creationId xmlns:a16="http://schemas.microsoft.com/office/drawing/2014/main" id="{034E11FD-0B1E-6B44-8BDF-4C70FAA7BAAB}"/>
              </a:ext>
            </a:extLst>
          </p:cNvPr>
          <p:cNvCxnSpPr>
            <a:cxnSpLocks/>
          </p:cNvCxnSpPr>
          <p:nvPr/>
        </p:nvCxnSpPr>
        <p:spPr>
          <a:xfrm flipH="1">
            <a:off x="767895" y="1584959"/>
            <a:ext cx="319957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">
            <a:extLst>
              <a:ext uri="{FF2B5EF4-FFF2-40B4-BE49-F238E27FC236}">
                <a16:creationId xmlns:a16="http://schemas.microsoft.com/office/drawing/2014/main" id="{8CF093CC-9165-2740-A9A1-C2DF5C8D69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1802" y="508000"/>
            <a:ext cx="10668269" cy="822960"/>
          </a:xfrm>
        </p:spPr>
        <p:txBody>
          <a:bodyPr anchor="b" anchorCtr="0"/>
          <a:lstStyle>
            <a:lvl1pPr>
              <a:defRPr sz="2399" b="1"/>
            </a:lvl1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10" name="Abstract Pattern Strip">
            <a:extLst>
              <a:ext uri="{FF2B5EF4-FFF2-40B4-BE49-F238E27FC236}">
                <a16:creationId xmlns:a16="http://schemas.microsoft.com/office/drawing/2014/main" id="{F8EAAC4E-E42A-FD43-B6C4-901DD6D049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1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- Title with Abstract Bor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bstract Illustration">
            <a:extLst>
              <a:ext uri="{FF2B5EF4-FFF2-40B4-BE49-F238E27FC236}">
                <a16:creationId xmlns:a16="http://schemas.microsoft.com/office/drawing/2014/main" id="{E5246624-F21C-C74D-A490-03903A0F5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88825" cy="6858000"/>
          </a:xfrm>
          <a:custGeom>
            <a:avLst/>
            <a:gdLst>
              <a:gd name="connsiteX0" fmla="*/ 761999 w 12192000"/>
              <a:gd name="connsiteY0" fmla="*/ 587874 h 6858000"/>
              <a:gd name="connsiteX1" fmla="*/ 761999 w 12192000"/>
              <a:gd name="connsiteY1" fmla="*/ 6270127 h 6858000"/>
              <a:gd name="connsiteX2" fmla="*/ 11430000 w 12192000"/>
              <a:gd name="connsiteY2" fmla="*/ 6270127 h 6858000"/>
              <a:gd name="connsiteX3" fmla="*/ 1143000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61999" y="587874"/>
                </a:moveTo>
                <a:lnTo>
                  <a:pt x="761999" y="6270127"/>
                </a:lnTo>
                <a:lnTo>
                  <a:pt x="11430000" y="6270127"/>
                </a:lnTo>
                <a:lnTo>
                  <a:pt x="1143000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30" name="OTag">
            <a:extLst>
              <a:ext uri="{FF2B5EF4-FFF2-40B4-BE49-F238E27FC236}">
                <a16:creationId xmlns:a16="http://schemas.microsoft.com/office/drawing/2014/main" id="{EDF18AE6-A97A-EC4A-9347-1802C0689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200" y="6355080"/>
            <a:ext cx="502789" cy="502920"/>
          </a:xfrm>
          <a:prstGeom prst="rect">
            <a:avLst/>
          </a:prstGeom>
        </p:spPr>
      </p:pic>
      <p:sp>
        <p:nvSpPr>
          <p:cNvPr id="10" name="Text Field">
            <a:extLst>
              <a:ext uri="{FF2B5EF4-FFF2-40B4-BE49-F238E27FC236}">
                <a16:creationId xmlns:a16="http://schemas.microsoft.com/office/drawing/2014/main" id="{2F4884B3-43B9-8948-A2FF-2AF993C7B39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17765" y="4706393"/>
            <a:ext cx="5076648" cy="895181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Organization, Division or Business Unit</a:t>
            </a:r>
          </a:p>
          <a:p>
            <a:pPr lvl="0"/>
            <a:r>
              <a:rPr lang="en-US" dirty="0"/>
              <a:t>Month 00, 2019</a:t>
            </a:r>
          </a:p>
        </p:txBody>
      </p:sp>
      <p:sp>
        <p:nvSpPr>
          <p:cNvPr id="12" name="Text Field">
            <a:extLst>
              <a:ext uri="{FF2B5EF4-FFF2-40B4-BE49-F238E27FC236}">
                <a16:creationId xmlns:a16="http://schemas.microsoft.com/office/drawing/2014/main" id="{7644EA95-76DF-454F-88E7-28C26C8FF2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17765" y="4368800"/>
            <a:ext cx="5076648" cy="266291"/>
          </a:xfrm>
        </p:spPr>
        <p:txBody>
          <a:bodyPr>
            <a:no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cxnSp>
        <p:nvCxnSpPr>
          <p:cNvPr id="18" name="Accent Mark">
            <a:extLst>
              <a:ext uri="{FF2B5EF4-FFF2-40B4-BE49-F238E27FC236}">
                <a16:creationId xmlns:a16="http://schemas.microsoft.com/office/drawing/2014/main" id="{AA45C8D8-A5D7-DC46-8327-6FCBF03151F6}"/>
              </a:ext>
            </a:extLst>
          </p:cNvPr>
          <p:cNvCxnSpPr>
            <a:cxnSpLocks/>
          </p:cNvCxnSpPr>
          <p:nvPr/>
        </p:nvCxnSpPr>
        <p:spPr>
          <a:xfrm flipH="1">
            <a:off x="1017765" y="4114800"/>
            <a:ext cx="319957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ubhead">
            <a:extLst>
              <a:ext uri="{FF2B5EF4-FFF2-40B4-BE49-F238E27FC236}">
                <a16:creationId xmlns:a16="http://schemas.microsoft.com/office/drawing/2014/main" id="{12EB3548-39AB-5846-A4F6-A7D8515AEE5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17765" y="3519554"/>
            <a:ext cx="10156338" cy="34124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99" b="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goes here on one line</a:t>
            </a:r>
          </a:p>
        </p:txBody>
      </p:sp>
      <p:sp>
        <p:nvSpPr>
          <p:cNvPr id="26" name="Title">
            <a:extLst>
              <a:ext uri="{FF2B5EF4-FFF2-40B4-BE49-F238E27FC236}">
                <a16:creationId xmlns:a16="http://schemas.microsoft.com/office/drawing/2014/main" id="{2E021ED4-814D-9648-831F-EDE24ED2D4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7765" y="2459230"/>
            <a:ext cx="10156338" cy="1025922"/>
          </a:xfrm>
        </p:spPr>
        <p:txBody>
          <a:bodyPr wrap="square" anchor="b">
            <a:noAutofit/>
          </a:bodyPr>
          <a:lstStyle>
            <a:lvl1pPr algn="l">
              <a:lnSpc>
                <a:spcPts val="3999"/>
              </a:lnSpc>
              <a:defRPr sz="3999" b="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Title goes here (up to two lines) </a:t>
            </a:r>
            <a:br>
              <a:rPr lang="en-US" dirty="0"/>
            </a:br>
            <a:r>
              <a:rPr lang="en-US" dirty="0"/>
              <a:t>Georgia Regular 40pt</a:t>
            </a:r>
          </a:p>
        </p:txBody>
      </p:sp>
      <p:pic>
        <p:nvPicPr>
          <p:cNvPr id="29" name="Oracle Logo">
            <a:extLst>
              <a:ext uri="{FF2B5EF4-FFF2-40B4-BE49-F238E27FC236}">
                <a16:creationId xmlns:a16="http://schemas.microsoft.com/office/drawing/2014/main" id="{BF9C1D30-95DE-064B-8188-4737C12DBC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03447" y="726542"/>
            <a:ext cx="2331113" cy="48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4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-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ata Texture Cloud">
            <a:extLst>
              <a:ext uri="{FF2B5EF4-FFF2-40B4-BE49-F238E27FC236}">
                <a16:creationId xmlns:a16="http://schemas.microsoft.com/office/drawing/2014/main" id="{BE3051D7-79D0-AB46-B536-B10AE0FBA3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41"/>
          <a:stretch/>
        </p:blipFill>
        <p:spPr>
          <a:xfrm>
            <a:off x="9878838" y="521209"/>
            <a:ext cx="2309987" cy="1701811"/>
          </a:xfrm>
          <a:prstGeom prst="rect">
            <a:avLst/>
          </a:prstGeom>
        </p:spPr>
      </p:pic>
      <p:pic>
        <p:nvPicPr>
          <p:cNvPr id="17" name="OTag">
            <a:extLst>
              <a:ext uri="{FF2B5EF4-FFF2-40B4-BE49-F238E27FC236}">
                <a16:creationId xmlns:a16="http://schemas.microsoft.com/office/drawing/2014/main" id="{E92E3AB4-CA2B-2947-A479-6006EC506B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200" y="6355080"/>
            <a:ext cx="502789" cy="502920"/>
          </a:xfrm>
          <a:prstGeom prst="rect">
            <a:avLst/>
          </a:prstGeom>
        </p:spPr>
      </p:pic>
      <p:sp>
        <p:nvSpPr>
          <p:cNvPr id="13" name="Slide Number">
            <a:extLst>
              <a:ext uri="{FF2B5EF4-FFF2-40B4-BE49-F238E27FC236}">
                <a16:creationId xmlns:a16="http://schemas.microsoft.com/office/drawing/2014/main" id="{AA183BAF-A3AC-2441-881F-3E02660F8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801" y="6423660"/>
            <a:ext cx="365665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">
            <a:extLst>
              <a:ext uri="{FF2B5EF4-FFF2-40B4-BE49-F238E27FC236}">
                <a16:creationId xmlns:a16="http://schemas.microsoft.com/office/drawing/2014/main" id="{9AA066DC-C80B-A045-8CD9-A2C7DE3F17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466" y="6423979"/>
            <a:ext cx="40200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/>
              <a:t>Confidential – Oracle Internal</a:t>
            </a:r>
            <a:endParaRPr lang="en-US" dirty="0"/>
          </a:p>
        </p:txBody>
      </p:sp>
      <p:cxnSp>
        <p:nvCxnSpPr>
          <p:cNvPr id="14" name="Accent Mark">
            <a:extLst>
              <a:ext uri="{FF2B5EF4-FFF2-40B4-BE49-F238E27FC236}">
                <a16:creationId xmlns:a16="http://schemas.microsoft.com/office/drawing/2014/main" id="{034E11FD-0B1E-6B44-8BDF-4C70FAA7BAAB}"/>
              </a:ext>
            </a:extLst>
          </p:cNvPr>
          <p:cNvCxnSpPr>
            <a:cxnSpLocks/>
          </p:cNvCxnSpPr>
          <p:nvPr/>
        </p:nvCxnSpPr>
        <p:spPr>
          <a:xfrm flipH="1">
            <a:off x="767895" y="1584959"/>
            <a:ext cx="319957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Abstract Pattern Strip">
            <a:extLst>
              <a:ext uri="{FF2B5EF4-FFF2-40B4-BE49-F238E27FC236}">
                <a16:creationId xmlns:a16="http://schemas.microsoft.com/office/drawing/2014/main" id="{F8EAAC4E-E42A-FD43-B6C4-901DD6D049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254000"/>
          </a:xfrm>
          <a:prstGeom prst="rect">
            <a:avLst/>
          </a:prstGeom>
        </p:spPr>
      </p:pic>
      <p:sp>
        <p:nvSpPr>
          <p:cNvPr id="16" name="Title">
            <a:extLst>
              <a:ext uri="{FF2B5EF4-FFF2-40B4-BE49-F238E27FC236}">
                <a16:creationId xmlns:a16="http://schemas.microsoft.com/office/drawing/2014/main" id="{FCA55692-CE36-1D4F-96A0-F74E95F76A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1802" y="508000"/>
            <a:ext cx="10668269" cy="822960"/>
          </a:xfrm>
        </p:spPr>
        <p:txBody>
          <a:bodyPr anchor="b" anchorCtr="0"/>
          <a:lstStyle>
            <a:lvl1pPr>
              <a:defRPr sz="239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56461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Title/Sub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Data Texture Cloud">
            <a:extLst>
              <a:ext uri="{FF2B5EF4-FFF2-40B4-BE49-F238E27FC236}">
                <a16:creationId xmlns:a16="http://schemas.microsoft.com/office/drawing/2014/main" id="{2079C2AD-37AA-0044-A804-55FDAE95F6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9"/>
          <a:stretch/>
        </p:blipFill>
        <p:spPr>
          <a:xfrm>
            <a:off x="9878838" y="521208"/>
            <a:ext cx="2309987" cy="1700784"/>
          </a:xfrm>
          <a:prstGeom prst="rect">
            <a:avLst/>
          </a:prstGeom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D7A7E286-6F34-C745-B594-99BF177EC1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801" y="6423660"/>
            <a:ext cx="365665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">
            <a:extLst>
              <a:ext uri="{FF2B5EF4-FFF2-40B4-BE49-F238E27FC236}">
                <a16:creationId xmlns:a16="http://schemas.microsoft.com/office/drawing/2014/main" id="{2591B64D-4466-F94F-95F5-28E8031A5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466" y="6423979"/>
            <a:ext cx="40200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/>
              <a:t>Confidential – Oracle Internal</a:t>
            </a:r>
            <a:endParaRPr lang="en-US" dirty="0"/>
          </a:p>
        </p:txBody>
      </p:sp>
      <p:pic>
        <p:nvPicPr>
          <p:cNvPr id="17" name="OTag">
            <a:extLst>
              <a:ext uri="{FF2B5EF4-FFF2-40B4-BE49-F238E27FC236}">
                <a16:creationId xmlns:a16="http://schemas.microsoft.com/office/drawing/2014/main" id="{E92E3AB4-CA2B-2947-A479-6006EC506B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200" y="6355080"/>
            <a:ext cx="502789" cy="502920"/>
          </a:xfrm>
          <a:prstGeom prst="rect">
            <a:avLst/>
          </a:prstGeom>
        </p:spPr>
      </p:pic>
      <p:cxnSp>
        <p:nvCxnSpPr>
          <p:cNvPr id="16" name="Accent Mark">
            <a:extLst>
              <a:ext uri="{FF2B5EF4-FFF2-40B4-BE49-F238E27FC236}">
                <a16:creationId xmlns:a16="http://schemas.microsoft.com/office/drawing/2014/main" id="{A3FCA7A5-C5A6-7E43-9B07-6B262509CB94}"/>
              </a:ext>
            </a:extLst>
          </p:cNvPr>
          <p:cNvCxnSpPr>
            <a:cxnSpLocks/>
          </p:cNvCxnSpPr>
          <p:nvPr/>
        </p:nvCxnSpPr>
        <p:spPr>
          <a:xfrm flipH="1">
            <a:off x="767895" y="1584959"/>
            <a:ext cx="319957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">
            <a:extLst>
              <a:ext uri="{FF2B5EF4-FFF2-40B4-BE49-F238E27FC236}">
                <a16:creationId xmlns:a16="http://schemas.microsoft.com/office/drawing/2014/main" id="{FC0004EB-159B-A345-859C-0E83416ED9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1802" y="1000420"/>
            <a:ext cx="10668269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1999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C5B988DC-BF6C-334D-85AD-4F0BEE2F33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802" y="508001"/>
            <a:ext cx="10668269" cy="492103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399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pic>
        <p:nvPicPr>
          <p:cNvPr id="10" name="Abstract Pattern Strip">
            <a:extLst>
              <a:ext uri="{FF2B5EF4-FFF2-40B4-BE49-F238E27FC236}">
                <a16:creationId xmlns:a16="http://schemas.microsoft.com/office/drawing/2014/main" id="{F8EAAC4E-E42A-FD43-B6C4-901DD6D049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22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- Title/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Data Texture Cloud">
            <a:extLst>
              <a:ext uri="{FF2B5EF4-FFF2-40B4-BE49-F238E27FC236}">
                <a16:creationId xmlns:a16="http://schemas.microsoft.com/office/drawing/2014/main" id="{B32BC054-60FB-064F-A282-C18437F042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41"/>
          <a:stretch/>
        </p:blipFill>
        <p:spPr>
          <a:xfrm>
            <a:off x="9878838" y="521209"/>
            <a:ext cx="2309987" cy="1701811"/>
          </a:xfrm>
          <a:prstGeom prst="rect">
            <a:avLst/>
          </a:prstGeom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D7A7E286-6F34-C745-B594-99BF177EC1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801" y="6423660"/>
            <a:ext cx="365665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">
            <a:extLst>
              <a:ext uri="{FF2B5EF4-FFF2-40B4-BE49-F238E27FC236}">
                <a16:creationId xmlns:a16="http://schemas.microsoft.com/office/drawing/2014/main" id="{2591B64D-4466-F94F-95F5-28E8031A5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466" y="6423979"/>
            <a:ext cx="40200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/>
              <a:t>Confidential – Oracle Internal</a:t>
            </a:r>
            <a:endParaRPr lang="en-US" dirty="0"/>
          </a:p>
        </p:txBody>
      </p:sp>
      <p:pic>
        <p:nvPicPr>
          <p:cNvPr id="17" name="OTag">
            <a:extLst>
              <a:ext uri="{FF2B5EF4-FFF2-40B4-BE49-F238E27FC236}">
                <a16:creationId xmlns:a16="http://schemas.microsoft.com/office/drawing/2014/main" id="{E92E3AB4-CA2B-2947-A479-6006EC506B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200" y="6355080"/>
            <a:ext cx="502789" cy="502920"/>
          </a:xfrm>
          <a:prstGeom prst="rect">
            <a:avLst/>
          </a:prstGeom>
        </p:spPr>
      </p:pic>
      <p:cxnSp>
        <p:nvCxnSpPr>
          <p:cNvPr id="16" name="Accent Mark">
            <a:extLst>
              <a:ext uri="{FF2B5EF4-FFF2-40B4-BE49-F238E27FC236}">
                <a16:creationId xmlns:a16="http://schemas.microsoft.com/office/drawing/2014/main" id="{A3FCA7A5-C5A6-7E43-9B07-6B262509CB94}"/>
              </a:ext>
            </a:extLst>
          </p:cNvPr>
          <p:cNvCxnSpPr>
            <a:cxnSpLocks/>
          </p:cNvCxnSpPr>
          <p:nvPr/>
        </p:nvCxnSpPr>
        <p:spPr>
          <a:xfrm flipH="1">
            <a:off x="767895" y="1584959"/>
            <a:ext cx="319957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">
            <a:extLst>
              <a:ext uri="{FF2B5EF4-FFF2-40B4-BE49-F238E27FC236}">
                <a16:creationId xmlns:a16="http://schemas.microsoft.com/office/drawing/2014/main" id="{FC0004EB-159B-A345-859C-0E83416ED9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1802" y="1000420"/>
            <a:ext cx="10668269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1999" b="0" i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C5B988DC-BF6C-334D-85AD-4F0BEE2F33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802" y="508001"/>
            <a:ext cx="10668269" cy="492103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399" b="1" i="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pic>
        <p:nvPicPr>
          <p:cNvPr id="10" name="Abstract Pattern Strip">
            <a:extLst>
              <a:ext uri="{FF2B5EF4-FFF2-40B4-BE49-F238E27FC236}">
                <a16:creationId xmlns:a16="http://schemas.microsoft.com/office/drawing/2014/main" id="{F8EAAC4E-E42A-FD43-B6C4-901DD6D049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Title 1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Data Texture Cloud">
            <a:extLst>
              <a:ext uri="{FF2B5EF4-FFF2-40B4-BE49-F238E27FC236}">
                <a16:creationId xmlns:a16="http://schemas.microsoft.com/office/drawing/2014/main" id="{1232875C-001D-FE46-B15E-BCC2DA9703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9"/>
          <a:stretch/>
        </p:blipFill>
        <p:spPr>
          <a:xfrm>
            <a:off x="9878838" y="521208"/>
            <a:ext cx="2309987" cy="1700784"/>
          </a:xfrm>
          <a:prstGeom prst="rect">
            <a:avLst/>
          </a:prstGeom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1E5257D9-94BC-EA48-90D5-9C33C6B01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801" y="6423660"/>
            <a:ext cx="365665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3D318B72-DCC5-F249-91BD-81C274E45F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466" y="6423979"/>
            <a:ext cx="40200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/>
              <a:t>Confidential – Oracle Internal</a:t>
            </a:r>
            <a:endParaRPr lang="en-US" dirty="0"/>
          </a:p>
        </p:txBody>
      </p:sp>
      <p:pic>
        <p:nvPicPr>
          <p:cNvPr id="18" name="OTag">
            <a:extLst>
              <a:ext uri="{FF2B5EF4-FFF2-40B4-BE49-F238E27FC236}">
                <a16:creationId xmlns:a16="http://schemas.microsoft.com/office/drawing/2014/main" id="{F65C325A-C973-E74C-AD41-1A4DFAE0B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200" y="6355080"/>
            <a:ext cx="502789" cy="502920"/>
          </a:xfrm>
          <a:prstGeom prst="rect">
            <a:avLst/>
          </a:prstGeom>
        </p:spPr>
      </p:pic>
      <p:sp>
        <p:nvSpPr>
          <p:cNvPr id="13" name="Text Field">
            <a:extLst>
              <a:ext uri="{FF2B5EF4-FFF2-40B4-BE49-F238E27FC236}">
                <a16:creationId xmlns:a16="http://schemas.microsoft.com/office/drawing/2014/main" id="{045207A1-9D66-724A-930C-C571DE4ABB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8754" y="1837944"/>
            <a:ext cx="10668269" cy="42611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3" name="Accent Mark">
            <a:extLst>
              <a:ext uri="{FF2B5EF4-FFF2-40B4-BE49-F238E27FC236}">
                <a16:creationId xmlns:a16="http://schemas.microsoft.com/office/drawing/2014/main" id="{F8F561A6-16DC-7848-8FAE-BF35C0DBFABA}"/>
              </a:ext>
            </a:extLst>
          </p:cNvPr>
          <p:cNvCxnSpPr>
            <a:cxnSpLocks/>
          </p:cNvCxnSpPr>
          <p:nvPr/>
        </p:nvCxnSpPr>
        <p:spPr>
          <a:xfrm flipH="1">
            <a:off x="767895" y="1584959"/>
            <a:ext cx="319957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">
            <a:extLst>
              <a:ext uri="{FF2B5EF4-FFF2-40B4-BE49-F238E27FC236}">
                <a16:creationId xmlns:a16="http://schemas.microsoft.com/office/drawing/2014/main" id="{B798445E-3B2E-534C-BFFA-8DEA65B69C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802" y="508000"/>
            <a:ext cx="10668269" cy="8229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399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pic>
        <p:nvPicPr>
          <p:cNvPr id="29" name="Abstract Pattern Strip">
            <a:extLst>
              <a:ext uri="{FF2B5EF4-FFF2-40B4-BE49-F238E27FC236}">
                <a16:creationId xmlns:a16="http://schemas.microsoft.com/office/drawing/2014/main" id="{97C41585-3E8F-3F44-8E67-F9A5553AB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8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- Title 1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Data Texture Cloud">
            <a:extLst>
              <a:ext uri="{FF2B5EF4-FFF2-40B4-BE49-F238E27FC236}">
                <a16:creationId xmlns:a16="http://schemas.microsoft.com/office/drawing/2014/main" id="{30973D80-F90C-2B41-AAF3-064791F626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41"/>
          <a:stretch/>
        </p:blipFill>
        <p:spPr>
          <a:xfrm>
            <a:off x="9878838" y="521209"/>
            <a:ext cx="2309987" cy="1701811"/>
          </a:xfrm>
          <a:prstGeom prst="rect">
            <a:avLst/>
          </a:prstGeom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1E5257D9-94BC-EA48-90D5-9C33C6B01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801" y="6423660"/>
            <a:ext cx="365665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3D318B72-DCC5-F249-91BD-81C274E45F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466" y="6423979"/>
            <a:ext cx="40200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/>
              <a:t>Confidential – Oracle Internal</a:t>
            </a:r>
            <a:endParaRPr lang="en-US" dirty="0"/>
          </a:p>
        </p:txBody>
      </p:sp>
      <p:pic>
        <p:nvPicPr>
          <p:cNvPr id="18" name="OTag">
            <a:extLst>
              <a:ext uri="{FF2B5EF4-FFF2-40B4-BE49-F238E27FC236}">
                <a16:creationId xmlns:a16="http://schemas.microsoft.com/office/drawing/2014/main" id="{F65C325A-C973-E74C-AD41-1A4DFAE0B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200" y="6355080"/>
            <a:ext cx="502789" cy="502920"/>
          </a:xfrm>
          <a:prstGeom prst="rect">
            <a:avLst/>
          </a:prstGeom>
        </p:spPr>
      </p:pic>
      <p:sp>
        <p:nvSpPr>
          <p:cNvPr id="13" name="Text Field">
            <a:extLst>
              <a:ext uri="{FF2B5EF4-FFF2-40B4-BE49-F238E27FC236}">
                <a16:creationId xmlns:a16="http://schemas.microsoft.com/office/drawing/2014/main" id="{045207A1-9D66-724A-930C-C571DE4ABB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8754" y="1837944"/>
            <a:ext cx="10668269" cy="42611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3" name="Accent Mark">
            <a:extLst>
              <a:ext uri="{FF2B5EF4-FFF2-40B4-BE49-F238E27FC236}">
                <a16:creationId xmlns:a16="http://schemas.microsoft.com/office/drawing/2014/main" id="{F8F561A6-16DC-7848-8FAE-BF35C0DBFABA}"/>
              </a:ext>
            </a:extLst>
          </p:cNvPr>
          <p:cNvCxnSpPr>
            <a:cxnSpLocks/>
          </p:cNvCxnSpPr>
          <p:nvPr/>
        </p:nvCxnSpPr>
        <p:spPr>
          <a:xfrm flipH="1">
            <a:off x="767895" y="1584959"/>
            <a:ext cx="319957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">
            <a:extLst>
              <a:ext uri="{FF2B5EF4-FFF2-40B4-BE49-F238E27FC236}">
                <a16:creationId xmlns:a16="http://schemas.microsoft.com/office/drawing/2014/main" id="{B798445E-3B2E-534C-BFFA-8DEA65B69C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802" y="508000"/>
            <a:ext cx="10668269" cy="8229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399" b="1" i="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pic>
        <p:nvPicPr>
          <p:cNvPr id="29" name="Abstract Pattern Strip">
            <a:extLst>
              <a:ext uri="{FF2B5EF4-FFF2-40B4-BE49-F238E27FC236}">
                <a16:creationId xmlns:a16="http://schemas.microsoft.com/office/drawing/2014/main" id="{97C41585-3E8F-3F44-8E67-F9A5553AB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9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Title/Subtitle 1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Data Texture Cloud">
            <a:extLst>
              <a:ext uri="{FF2B5EF4-FFF2-40B4-BE49-F238E27FC236}">
                <a16:creationId xmlns:a16="http://schemas.microsoft.com/office/drawing/2014/main" id="{BAF6345E-D104-C540-A797-9C0E53A4C8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9"/>
          <a:stretch/>
        </p:blipFill>
        <p:spPr>
          <a:xfrm>
            <a:off x="9878838" y="521208"/>
            <a:ext cx="2309987" cy="1700784"/>
          </a:xfrm>
          <a:prstGeom prst="rect">
            <a:avLst/>
          </a:prstGeom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283AD0B3-8B9E-384F-BE6B-7400CAFC9F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801" y="6423660"/>
            <a:ext cx="365665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">
            <a:extLst>
              <a:ext uri="{FF2B5EF4-FFF2-40B4-BE49-F238E27FC236}">
                <a16:creationId xmlns:a16="http://schemas.microsoft.com/office/drawing/2014/main" id="{44D493A7-DE15-5D4E-B41A-9F4946FCD8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466" y="6423979"/>
            <a:ext cx="40200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/>
              <a:t>Confidential – Oracle Internal</a:t>
            </a:r>
            <a:endParaRPr lang="en-US" dirty="0"/>
          </a:p>
        </p:txBody>
      </p:sp>
      <p:pic>
        <p:nvPicPr>
          <p:cNvPr id="18" name="OTag">
            <a:extLst>
              <a:ext uri="{FF2B5EF4-FFF2-40B4-BE49-F238E27FC236}">
                <a16:creationId xmlns:a16="http://schemas.microsoft.com/office/drawing/2014/main" id="{F65C325A-C973-E74C-AD41-1A4DFAE0B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200" y="6355080"/>
            <a:ext cx="502789" cy="502920"/>
          </a:xfrm>
          <a:prstGeom prst="rect">
            <a:avLst/>
          </a:prstGeom>
        </p:spPr>
      </p:pic>
      <p:sp>
        <p:nvSpPr>
          <p:cNvPr id="12" name="Text Field">
            <a:extLst>
              <a:ext uri="{FF2B5EF4-FFF2-40B4-BE49-F238E27FC236}">
                <a16:creationId xmlns:a16="http://schemas.microsoft.com/office/drawing/2014/main" id="{2A24E767-3408-FF44-93E3-22135CDCE5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8754" y="1837944"/>
            <a:ext cx="10668269" cy="42611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Accent Mark">
            <a:extLst>
              <a:ext uri="{FF2B5EF4-FFF2-40B4-BE49-F238E27FC236}">
                <a16:creationId xmlns:a16="http://schemas.microsoft.com/office/drawing/2014/main" id="{95ED051A-D2F4-A940-B08A-5DD1A2024E84}"/>
              </a:ext>
            </a:extLst>
          </p:cNvPr>
          <p:cNvCxnSpPr>
            <a:cxnSpLocks/>
          </p:cNvCxnSpPr>
          <p:nvPr/>
        </p:nvCxnSpPr>
        <p:spPr>
          <a:xfrm flipH="1">
            <a:off x="767895" y="1584959"/>
            <a:ext cx="319957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1802" y="1000420"/>
            <a:ext cx="10668269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1999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0" name="Title">
            <a:extLst>
              <a:ext uri="{FF2B5EF4-FFF2-40B4-BE49-F238E27FC236}">
                <a16:creationId xmlns:a16="http://schemas.microsoft.com/office/drawing/2014/main" id="{B798445E-3B2E-534C-BFFA-8DEA65B69C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802" y="508001"/>
            <a:ext cx="10668269" cy="492103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399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pic>
        <p:nvPicPr>
          <p:cNvPr id="29" name="Abstract Pattern Strip">
            <a:extLst>
              <a:ext uri="{FF2B5EF4-FFF2-40B4-BE49-F238E27FC236}">
                <a16:creationId xmlns:a16="http://schemas.microsoft.com/office/drawing/2014/main" id="{97C41585-3E8F-3F44-8E67-F9A5553AB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8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- Title/Subtitle 1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Data Texture Cloud">
            <a:extLst>
              <a:ext uri="{FF2B5EF4-FFF2-40B4-BE49-F238E27FC236}">
                <a16:creationId xmlns:a16="http://schemas.microsoft.com/office/drawing/2014/main" id="{57E73E0B-D3D9-9D49-AA25-ABB738EFB4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41"/>
          <a:stretch/>
        </p:blipFill>
        <p:spPr>
          <a:xfrm>
            <a:off x="9878838" y="521209"/>
            <a:ext cx="2309987" cy="1701811"/>
          </a:xfrm>
          <a:prstGeom prst="rect">
            <a:avLst/>
          </a:prstGeom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283AD0B3-8B9E-384F-BE6B-7400CAFC9F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801" y="6423660"/>
            <a:ext cx="365665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">
            <a:extLst>
              <a:ext uri="{FF2B5EF4-FFF2-40B4-BE49-F238E27FC236}">
                <a16:creationId xmlns:a16="http://schemas.microsoft.com/office/drawing/2014/main" id="{44D493A7-DE15-5D4E-B41A-9F4946FCD8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466" y="6423979"/>
            <a:ext cx="40200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/>
              <a:t>Confidential – Oracle Internal</a:t>
            </a:r>
            <a:endParaRPr lang="en-US" dirty="0"/>
          </a:p>
        </p:txBody>
      </p:sp>
      <p:pic>
        <p:nvPicPr>
          <p:cNvPr id="18" name="OTag">
            <a:extLst>
              <a:ext uri="{FF2B5EF4-FFF2-40B4-BE49-F238E27FC236}">
                <a16:creationId xmlns:a16="http://schemas.microsoft.com/office/drawing/2014/main" id="{F65C325A-C973-E74C-AD41-1A4DFAE0B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200" y="6355080"/>
            <a:ext cx="502789" cy="502920"/>
          </a:xfrm>
          <a:prstGeom prst="rect">
            <a:avLst/>
          </a:prstGeom>
        </p:spPr>
      </p:pic>
      <p:sp>
        <p:nvSpPr>
          <p:cNvPr id="12" name="Text Field">
            <a:extLst>
              <a:ext uri="{FF2B5EF4-FFF2-40B4-BE49-F238E27FC236}">
                <a16:creationId xmlns:a16="http://schemas.microsoft.com/office/drawing/2014/main" id="{2A24E767-3408-FF44-93E3-22135CDCE5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8754" y="1837944"/>
            <a:ext cx="10668269" cy="42611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Accent Mark">
            <a:extLst>
              <a:ext uri="{FF2B5EF4-FFF2-40B4-BE49-F238E27FC236}">
                <a16:creationId xmlns:a16="http://schemas.microsoft.com/office/drawing/2014/main" id="{95ED051A-D2F4-A940-B08A-5DD1A2024E84}"/>
              </a:ext>
            </a:extLst>
          </p:cNvPr>
          <p:cNvCxnSpPr>
            <a:cxnSpLocks/>
          </p:cNvCxnSpPr>
          <p:nvPr/>
        </p:nvCxnSpPr>
        <p:spPr>
          <a:xfrm flipH="1">
            <a:off x="767895" y="1584959"/>
            <a:ext cx="319957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ubtitle">
            <a:extLst>
              <a:ext uri="{FF2B5EF4-FFF2-40B4-BE49-F238E27FC236}">
                <a16:creationId xmlns:a16="http://schemas.microsoft.com/office/drawing/2014/main" id="{23E1B665-00A8-8343-AE5D-D91C2C56BB7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1802" y="1000420"/>
            <a:ext cx="10668269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1999" b="0" i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33A530BD-4FD9-9B46-86C2-8FCE03913C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802" y="508001"/>
            <a:ext cx="10668269" cy="492103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399" b="1" i="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pic>
        <p:nvPicPr>
          <p:cNvPr id="29" name="Abstract Pattern Strip">
            <a:extLst>
              <a:ext uri="{FF2B5EF4-FFF2-40B4-BE49-F238E27FC236}">
                <a16:creationId xmlns:a16="http://schemas.microsoft.com/office/drawing/2014/main" id="{97C41585-3E8F-3F44-8E67-F9A5553AB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90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Title 2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Data Texture Cloud">
            <a:extLst>
              <a:ext uri="{FF2B5EF4-FFF2-40B4-BE49-F238E27FC236}">
                <a16:creationId xmlns:a16="http://schemas.microsoft.com/office/drawing/2014/main" id="{CE6E5ABD-A4A2-D340-B066-B5DA98D2FD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9"/>
          <a:stretch/>
        </p:blipFill>
        <p:spPr>
          <a:xfrm>
            <a:off x="9878838" y="521208"/>
            <a:ext cx="2309987" cy="1700784"/>
          </a:xfrm>
          <a:prstGeom prst="rect">
            <a:avLst/>
          </a:prstGeom>
        </p:spPr>
      </p:pic>
      <p:sp>
        <p:nvSpPr>
          <p:cNvPr id="14" name="Slide Number">
            <a:extLst>
              <a:ext uri="{FF2B5EF4-FFF2-40B4-BE49-F238E27FC236}">
                <a16:creationId xmlns:a16="http://schemas.microsoft.com/office/drawing/2014/main" id="{B1F84A78-226C-CA42-8F2B-D960C013F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801" y="6423660"/>
            <a:ext cx="365665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D4C034A3-034A-E041-85B3-5C60872EB8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466" y="6423979"/>
            <a:ext cx="40200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/>
              <a:t>Confidential – Oracle Internal</a:t>
            </a:r>
            <a:endParaRPr lang="en-US" dirty="0"/>
          </a:p>
        </p:txBody>
      </p:sp>
      <p:pic>
        <p:nvPicPr>
          <p:cNvPr id="21" name="OTag">
            <a:extLst>
              <a:ext uri="{FF2B5EF4-FFF2-40B4-BE49-F238E27FC236}">
                <a16:creationId xmlns:a16="http://schemas.microsoft.com/office/drawing/2014/main" id="{388F650B-0096-C146-8FEB-5C25B15CB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200" y="6355080"/>
            <a:ext cx="502789" cy="502920"/>
          </a:xfrm>
          <a:prstGeom prst="rect">
            <a:avLst/>
          </a:prstGeom>
        </p:spPr>
      </p:pic>
      <p:sp>
        <p:nvSpPr>
          <p:cNvPr id="17" name="Text Field">
            <a:extLst>
              <a:ext uri="{FF2B5EF4-FFF2-40B4-BE49-F238E27FC236}">
                <a16:creationId xmlns:a16="http://schemas.microsoft.com/office/drawing/2014/main" id="{127206D3-5FC9-5940-86CA-B490BFF338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4287" y="1837944"/>
            <a:ext cx="5082740" cy="42611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5" name="Column Divider">
            <a:extLst>
              <a:ext uri="{FF2B5EF4-FFF2-40B4-BE49-F238E27FC236}">
                <a16:creationId xmlns:a16="http://schemas.microsoft.com/office/drawing/2014/main" id="{28A42096-606C-8147-93BA-A37267AD56C9}"/>
              </a:ext>
            </a:extLst>
          </p:cNvPr>
          <p:cNvCxnSpPr/>
          <p:nvPr/>
        </p:nvCxnSpPr>
        <p:spPr>
          <a:xfrm>
            <a:off x="6094414" y="1838958"/>
            <a:ext cx="0" cy="4261104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Field">
            <a:extLst>
              <a:ext uri="{FF2B5EF4-FFF2-40B4-BE49-F238E27FC236}">
                <a16:creationId xmlns:a16="http://schemas.microsoft.com/office/drawing/2014/main" id="{1A2A31D1-C418-294D-BD2C-301BE963D2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8753" y="1837944"/>
            <a:ext cx="5082740" cy="42611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4" name="Accent Mark">
            <a:extLst>
              <a:ext uri="{FF2B5EF4-FFF2-40B4-BE49-F238E27FC236}">
                <a16:creationId xmlns:a16="http://schemas.microsoft.com/office/drawing/2014/main" id="{4F8F28C5-BA11-D440-84B1-6070C377A958}"/>
              </a:ext>
            </a:extLst>
          </p:cNvPr>
          <p:cNvCxnSpPr>
            <a:cxnSpLocks/>
          </p:cNvCxnSpPr>
          <p:nvPr/>
        </p:nvCxnSpPr>
        <p:spPr>
          <a:xfrm flipH="1">
            <a:off x="767895" y="1584959"/>
            <a:ext cx="319957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">
            <a:extLst>
              <a:ext uri="{FF2B5EF4-FFF2-40B4-BE49-F238E27FC236}">
                <a16:creationId xmlns:a16="http://schemas.microsoft.com/office/drawing/2014/main" id="{0D3E541A-8971-9E40-A861-AC82931F7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802" y="508000"/>
            <a:ext cx="10668269" cy="8229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399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pic>
        <p:nvPicPr>
          <p:cNvPr id="12" name="Abstract Pattern Strip">
            <a:extLst>
              <a:ext uri="{FF2B5EF4-FFF2-40B4-BE49-F238E27FC236}">
                <a16:creationId xmlns:a16="http://schemas.microsoft.com/office/drawing/2014/main" id="{687B8698-4A21-5E41-B9EE-1BBBD0BD5B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7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12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- Title 2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Data Texture Cloud">
            <a:extLst>
              <a:ext uri="{FF2B5EF4-FFF2-40B4-BE49-F238E27FC236}">
                <a16:creationId xmlns:a16="http://schemas.microsoft.com/office/drawing/2014/main" id="{45600894-19FA-B44D-93AD-7FDD489F09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41"/>
          <a:stretch/>
        </p:blipFill>
        <p:spPr>
          <a:xfrm>
            <a:off x="9878838" y="521209"/>
            <a:ext cx="2309987" cy="1701811"/>
          </a:xfrm>
          <a:prstGeom prst="rect">
            <a:avLst/>
          </a:prstGeom>
        </p:spPr>
      </p:pic>
      <p:sp>
        <p:nvSpPr>
          <p:cNvPr id="14" name="Slide Number">
            <a:extLst>
              <a:ext uri="{FF2B5EF4-FFF2-40B4-BE49-F238E27FC236}">
                <a16:creationId xmlns:a16="http://schemas.microsoft.com/office/drawing/2014/main" id="{B1F84A78-226C-CA42-8F2B-D960C013F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801" y="6423660"/>
            <a:ext cx="365665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D4C034A3-034A-E041-85B3-5C60872EB8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466" y="6423979"/>
            <a:ext cx="40200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/>
              <a:t>Confidential – Oracle Internal</a:t>
            </a:r>
            <a:endParaRPr lang="en-US" dirty="0"/>
          </a:p>
        </p:txBody>
      </p:sp>
      <p:pic>
        <p:nvPicPr>
          <p:cNvPr id="21" name="OTag">
            <a:extLst>
              <a:ext uri="{FF2B5EF4-FFF2-40B4-BE49-F238E27FC236}">
                <a16:creationId xmlns:a16="http://schemas.microsoft.com/office/drawing/2014/main" id="{388F650B-0096-C146-8FEB-5C25B15CB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200" y="6355080"/>
            <a:ext cx="502789" cy="502920"/>
          </a:xfrm>
          <a:prstGeom prst="rect">
            <a:avLst/>
          </a:prstGeom>
        </p:spPr>
      </p:pic>
      <p:sp>
        <p:nvSpPr>
          <p:cNvPr id="17" name="Text Field">
            <a:extLst>
              <a:ext uri="{FF2B5EF4-FFF2-40B4-BE49-F238E27FC236}">
                <a16:creationId xmlns:a16="http://schemas.microsoft.com/office/drawing/2014/main" id="{127206D3-5FC9-5940-86CA-B490BFF338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4287" y="1837944"/>
            <a:ext cx="5082740" cy="42611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5" name="Column Divider">
            <a:extLst>
              <a:ext uri="{FF2B5EF4-FFF2-40B4-BE49-F238E27FC236}">
                <a16:creationId xmlns:a16="http://schemas.microsoft.com/office/drawing/2014/main" id="{28A42096-606C-8147-93BA-A37267AD56C9}"/>
              </a:ext>
            </a:extLst>
          </p:cNvPr>
          <p:cNvCxnSpPr/>
          <p:nvPr/>
        </p:nvCxnSpPr>
        <p:spPr>
          <a:xfrm>
            <a:off x="6094414" y="1838958"/>
            <a:ext cx="0" cy="4261104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Field">
            <a:extLst>
              <a:ext uri="{FF2B5EF4-FFF2-40B4-BE49-F238E27FC236}">
                <a16:creationId xmlns:a16="http://schemas.microsoft.com/office/drawing/2014/main" id="{1A2A31D1-C418-294D-BD2C-301BE963D2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8753" y="1837944"/>
            <a:ext cx="5082740" cy="42611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4" name="Accent Mark">
            <a:extLst>
              <a:ext uri="{FF2B5EF4-FFF2-40B4-BE49-F238E27FC236}">
                <a16:creationId xmlns:a16="http://schemas.microsoft.com/office/drawing/2014/main" id="{4F8F28C5-BA11-D440-84B1-6070C377A958}"/>
              </a:ext>
            </a:extLst>
          </p:cNvPr>
          <p:cNvCxnSpPr>
            <a:cxnSpLocks/>
          </p:cNvCxnSpPr>
          <p:nvPr/>
        </p:nvCxnSpPr>
        <p:spPr>
          <a:xfrm flipH="1">
            <a:off x="767895" y="1584959"/>
            <a:ext cx="319957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">
            <a:extLst>
              <a:ext uri="{FF2B5EF4-FFF2-40B4-BE49-F238E27FC236}">
                <a16:creationId xmlns:a16="http://schemas.microsoft.com/office/drawing/2014/main" id="{0D3E541A-8971-9E40-A861-AC82931F7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802" y="508000"/>
            <a:ext cx="10668269" cy="8229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399" b="1" i="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pic>
        <p:nvPicPr>
          <p:cNvPr id="12" name="Abstract Pattern Strip">
            <a:extLst>
              <a:ext uri="{FF2B5EF4-FFF2-40B4-BE49-F238E27FC236}">
                <a16:creationId xmlns:a16="http://schemas.microsoft.com/office/drawing/2014/main" id="{687B8698-4A21-5E41-B9EE-1BBBD0BD5B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4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12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Title/Subtitle 2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Data Texture Cloud">
            <a:extLst>
              <a:ext uri="{FF2B5EF4-FFF2-40B4-BE49-F238E27FC236}">
                <a16:creationId xmlns:a16="http://schemas.microsoft.com/office/drawing/2014/main" id="{C2F2253F-E2CD-F84C-B073-F9A6ABBAA3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9"/>
          <a:stretch/>
        </p:blipFill>
        <p:spPr>
          <a:xfrm>
            <a:off x="9878838" y="521208"/>
            <a:ext cx="2309987" cy="1700784"/>
          </a:xfrm>
          <a:prstGeom prst="rect">
            <a:avLst/>
          </a:prstGeom>
        </p:spPr>
      </p:pic>
      <p:sp>
        <p:nvSpPr>
          <p:cNvPr id="16" name="Slide Number">
            <a:extLst>
              <a:ext uri="{FF2B5EF4-FFF2-40B4-BE49-F238E27FC236}">
                <a16:creationId xmlns:a16="http://schemas.microsoft.com/office/drawing/2014/main" id="{03830144-8015-0B47-8564-18124FA6B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801" y="6423660"/>
            <a:ext cx="365665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FB0664B7-AC2A-2146-8E19-B38024F76F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466" y="6423979"/>
            <a:ext cx="40200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/>
              <a:t>Confidential – Oracle Internal</a:t>
            </a:r>
            <a:endParaRPr lang="en-US" dirty="0"/>
          </a:p>
        </p:txBody>
      </p:sp>
      <p:pic>
        <p:nvPicPr>
          <p:cNvPr id="21" name="OTag">
            <a:extLst>
              <a:ext uri="{FF2B5EF4-FFF2-40B4-BE49-F238E27FC236}">
                <a16:creationId xmlns:a16="http://schemas.microsoft.com/office/drawing/2014/main" id="{388F650B-0096-C146-8FEB-5C25B15CB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200" y="6355080"/>
            <a:ext cx="502789" cy="502920"/>
          </a:xfrm>
          <a:prstGeom prst="rect">
            <a:avLst/>
          </a:prstGeom>
        </p:spPr>
      </p:pic>
      <p:sp>
        <p:nvSpPr>
          <p:cNvPr id="19" name="Text Field">
            <a:extLst>
              <a:ext uri="{FF2B5EF4-FFF2-40B4-BE49-F238E27FC236}">
                <a16:creationId xmlns:a16="http://schemas.microsoft.com/office/drawing/2014/main" id="{2A8FF7D0-24DE-7247-896A-E6C4E80C5A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44287" y="1837944"/>
            <a:ext cx="5082740" cy="42611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0" name="Column Divider">
            <a:extLst>
              <a:ext uri="{FF2B5EF4-FFF2-40B4-BE49-F238E27FC236}">
                <a16:creationId xmlns:a16="http://schemas.microsoft.com/office/drawing/2014/main" id="{EA926242-7D27-8F4E-A826-549D9E4C23B9}"/>
              </a:ext>
            </a:extLst>
          </p:cNvPr>
          <p:cNvCxnSpPr/>
          <p:nvPr/>
        </p:nvCxnSpPr>
        <p:spPr>
          <a:xfrm>
            <a:off x="6094414" y="1838958"/>
            <a:ext cx="0" cy="4261104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Field">
            <a:extLst>
              <a:ext uri="{FF2B5EF4-FFF2-40B4-BE49-F238E27FC236}">
                <a16:creationId xmlns:a16="http://schemas.microsoft.com/office/drawing/2014/main" id="{B4879B6D-DA18-6D4D-8E7D-338DA1C8FE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8753" y="1837944"/>
            <a:ext cx="5082740" cy="42611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3" name="Accent Mark">
            <a:extLst>
              <a:ext uri="{FF2B5EF4-FFF2-40B4-BE49-F238E27FC236}">
                <a16:creationId xmlns:a16="http://schemas.microsoft.com/office/drawing/2014/main" id="{41922730-243C-E841-A960-EDBFD169F158}"/>
              </a:ext>
            </a:extLst>
          </p:cNvPr>
          <p:cNvCxnSpPr>
            <a:cxnSpLocks/>
          </p:cNvCxnSpPr>
          <p:nvPr/>
        </p:nvCxnSpPr>
        <p:spPr>
          <a:xfrm flipH="1">
            <a:off x="767895" y="1584959"/>
            <a:ext cx="319957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ubtitle">
            <a:extLst>
              <a:ext uri="{FF2B5EF4-FFF2-40B4-BE49-F238E27FC236}">
                <a16:creationId xmlns:a16="http://schemas.microsoft.com/office/drawing/2014/main" id="{BD40C05F-32CC-E442-B2BC-903A0529B0B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1802" y="1000420"/>
            <a:ext cx="10668269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1999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50F45247-EDFA-CF4B-A197-C393721426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802" y="508001"/>
            <a:ext cx="10668269" cy="492103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399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pic>
        <p:nvPicPr>
          <p:cNvPr id="12" name="Abstract Pattern Strip">
            <a:extLst>
              <a:ext uri="{FF2B5EF4-FFF2-40B4-BE49-F238E27FC236}">
                <a16:creationId xmlns:a16="http://schemas.microsoft.com/office/drawing/2014/main" id="{687B8698-4A21-5E41-B9EE-1BBBD0BD5B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9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1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Data Texture Cloud">
            <a:extLst>
              <a:ext uri="{FF2B5EF4-FFF2-40B4-BE49-F238E27FC236}">
                <a16:creationId xmlns:a16="http://schemas.microsoft.com/office/drawing/2014/main" id="{A96A34BF-1E0A-1545-9385-60E322784B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35"/>
          <a:stretch/>
        </p:blipFill>
        <p:spPr>
          <a:xfrm flipH="1">
            <a:off x="-1" y="1179013"/>
            <a:ext cx="2889761" cy="1677919"/>
          </a:xfrm>
          <a:prstGeom prst="rect">
            <a:avLst/>
          </a:prstGeom>
        </p:spPr>
      </p:pic>
      <p:pic>
        <p:nvPicPr>
          <p:cNvPr id="18" name="OTag">
            <a:extLst>
              <a:ext uri="{FF2B5EF4-FFF2-40B4-BE49-F238E27FC236}">
                <a16:creationId xmlns:a16="http://schemas.microsoft.com/office/drawing/2014/main" id="{7BFEFC66-2347-E947-A49E-DD43E74CC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200" y="6355080"/>
            <a:ext cx="502789" cy="502920"/>
          </a:xfrm>
          <a:prstGeom prst="rect">
            <a:avLst/>
          </a:prstGeom>
        </p:spPr>
      </p:pic>
      <p:sp>
        <p:nvSpPr>
          <p:cNvPr id="10" name="Text Field">
            <a:extLst>
              <a:ext uri="{FF2B5EF4-FFF2-40B4-BE49-F238E27FC236}">
                <a16:creationId xmlns:a16="http://schemas.microsoft.com/office/drawing/2014/main" id="{A57492F9-1AD2-9346-9BB6-C0CF36DEF5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7765" y="4706393"/>
            <a:ext cx="5076648" cy="895181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Organization, Division or Business Unit</a:t>
            </a:r>
          </a:p>
          <a:p>
            <a:pPr lvl="0"/>
            <a:r>
              <a:rPr lang="en-US" dirty="0"/>
              <a:t>Month 00, 2019</a:t>
            </a:r>
          </a:p>
        </p:txBody>
      </p:sp>
      <p:sp>
        <p:nvSpPr>
          <p:cNvPr id="11" name="Text Field">
            <a:extLst>
              <a:ext uri="{FF2B5EF4-FFF2-40B4-BE49-F238E27FC236}">
                <a16:creationId xmlns:a16="http://schemas.microsoft.com/office/drawing/2014/main" id="{5096A149-B6C9-A04E-A2B0-54CCFAA4252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7765" y="4368800"/>
            <a:ext cx="5076648" cy="266291"/>
          </a:xfr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</a:t>
            </a:r>
          </a:p>
        </p:txBody>
      </p:sp>
      <p:cxnSp>
        <p:nvCxnSpPr>
          <p:cNvPr id="26" name="Accent Mark">
            <a:extLst>
              <a:ext uri="{FF2B5EF4-FFF2-40B4-BE49-F238E27FC236}">
                <a16:creationId xmlns:a16="http://schemas.microsoft.com/office/drawing/2014/main" id="{0128FA38-C7A0-1C40-B6A7-8B991B8BE254}"/>
              </a:ext>
            </a:extLst>
          </p:cNvPr>
          <p:cNvCxnSpPr>
            <a:cxnSpLocks/>
          </p:cNvCxnSpPr>
          <p:nvPr/>
        </p:nvCxnSpPr>
        <p:spPr>
          <a:xfrm flipH="1">
            <a:off x="1017765" y="4114800"/>
            <a:ext cx="319957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ubhead">
            <a:extLst>
              <a:ext uri="{FF2B5EF4-FFF2-40B4-BE49-F238E27FC236}">
                <a16:creationId xmlns:a16="http://schemas.microsoft.com/office/drawing/2014/main" id="{DE85AE1C-733D-7244-A6DA-C3ADBC76ED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17765" y="3519554"/>
            <a:ext cx="10156338" cy="34124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99" b="0">
                <a:solidFill>
                  <a:schemeClr val="accent5"/>
                </a:solidFill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goes here on one line</a:t>
            </a:r>
          </a:p>
        </p:txBody>
      </p:sp>
      <p:sp>
        <p:nvSpPr>
          <p:cNvPr id="24" name="Title">
            <a:extLst>
              <a:ext uri="{FF2B5EF4-FFF2-40B4-BE49-F238E27FC236}">
                <a16:creationId xmlns:a16="http://schemas.microsoft.com/office/drawing/2014/main" id="{461BB5F1-8825-7944-96EB-8445317513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7765" y="2459230"/>
            <a:ext cx="10156338" cy="1025922"/>
          </a:xfrm>
        </p:spPr>
        <p:txBody>
          <a:bodyPr wrap="square" anchor="b">
            <a:noAutofit/>
          </a:bodyPr>
          <a:lstStyle>
            <a:lvl1pPr algn="l">
              <a:lnSpc>
                <a:spcPts val="3999"/>
              </a:lnSpc>
              <a:defRPr sz="3999" b="0"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Title goes here (up to two lines) </a:t>
            </a:r>
            <a:br>
              <a:rPr lang="en-US" dirty="0"/>
            </a:br>
            <a:r>
              <a:rPr lang="en-US" dirty="0"/>
              <a:t>Georgia Regular 40pt</a:t>
            </a:r>
          </a:p>
        </p:txBody>
      </p:sp>
      <p:pic>
        <p:nvPicPr>
          <p:cNvPr id="27" name="Oracle Logo">
            <a:extLst>
              <a:ext uri="{FF2B5EF4-FFF2-40B4-BE49-F238E27FC236}">
                <a16:creationId xmlns:a16="http://schemas.microsoft.com/office/drawing/2014/main" id="{4CBFB345-7BA7-0F4A-9E93-37E587DAA3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3447" y="726541"/>
            <a:ext cx="2331113" cy="48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08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- Title/Subtitle 2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Data Texture Cloud">
            <a:extLst>
              <a:ext uri="{FF2B5EF4-FFF2-40B4-BE49-F238E27FC236}">
                <a16:creationId xmlns:a16="http://schemas.microsoft.com/office/drawing/2014/main" id="{088EE63F-D017-8F4C-825E-76E07B952F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41"/>
          <a:stretch/>
        </p:blipFill>
        <p:spPr>
          <a:xfrm>
            <a:off x="9878838" y="521209"/>
            <a:ext cx="2309987" cy="1701811"/>
          </a:xfrm>
          <a:prstGeom prst="rect">
            <a:avLst/>
          </a:prstGeom>
        </p:spPr>
      </p:pic>
      <p:sp>
        <p:nvSpPr>
          <p:cNvPr id="16" name="Slide Number">
            <a:extLst>
              <a:ext uri="{FF2B5EF4-FFF2-40B4-BE49-F238E27FC236}">
                <a16:creationId xmlns:a16="http://schemas.microsoft.com/office/drawing/2014/main" id="{03830144-8015-0B47-8564-18124FA6B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801" y="6423660"/>
            <a:ext cx="365665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FB0664B7-AC2A-2146-8E19-B38024F76F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466" y="6423979"/>
            <a:ext cx="40200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/>
              <a:t>Confidential – Oracle Internal</a:t>
            </a:r>
            <a:endParaRPr lang="en-US" dirty="0"/>
          </a:p>
        </p:txBody>
      </p:sp>
      <p:pic>
        <p:nvPicPr>
          <p:cNvPr id="21" name="OTag">
            <a:extLst>
              <a:ext uri="{FF2B5EF4-FFF2-40B4-BE49-F238E27FC236}">
                <a16:creationId xmlns:a16="http://schemas.microsoft.com/office/drawing/2014/main" id="{388F650B-0096-C146-8FEB-5C25B15CB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200" y="6355080"/>
            <a:ext cx="502789" cy="502920"/>
          </a:xfrm>
          <a:prstGeom prst="rect">
            <a:avLst/>
          </a:prstGeom>
        </p:spPr>
      </p:pic>
      <p:sp>
        <p:nvSpPr>
          <p:cNvPr id="19" name="Text Field">
            <a:extLst>
              <a:ext uri="{FF2B5EF4-FFF2-40B4-BE49-F238E27FC236}">
                <a16:creationId xmlns:a16="http://schemas.microsoft.com/office/drawing/2014/main" id="{2A8FF7D0-24DE-7247-896A-E6C4E80C5A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44287" y="1837944"/>
            <a:ext cx="5082740" cy="42611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0" name="Column Divider">
            <a:extLst>
              <a:ext uri="{FF2B5EF4-FFF2-40B4-BE49-F238E27FC236}">
                <a16:creationId xmlns:a16="http://schemas.microsoft.com/office/drawing/2014/main" id="{EA926242-7D27-8F4E-A826-549D9E4C23B9}"/>
              </a:ext>
            </a:extLst>
          </p:cNvPr>
          <p:cNvCxnSpPr/>
          <p:nvPr/>
        </p:nvCxnSpPr>
        <p:spPr>
          <a:xfrm>
            <a:off x="6094414" y="1838958"/>
            <a:ext cx="0" cy="4261104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Field">
            <a:extLst>
              <a:ext uri="{FF2B5EF4-FFF2-40B4-BE49-F238E27FC236}">
                <a16:creationId xmlns:a16="http://schemas.microsoft.com/office/drawing/2014/main" id="{B4879B6D-DA18-6D4D-8E7D-338DA1C8FE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8753" y="1837944"/>
            <a:ext cx="5082740" cy="42611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3" name="Accent Mark">
            <a:extLst>
              <a:ext uri="{FF2B5EF4-FFF2-40B4-BE49-F238E27FC236}">
                <a16:creationId xmlns:a16="http://schemas.microsoft.com/office/drawing/2014/main" id="{41922730-243C-E841-A960-EDBFD169F158}"/>
              </a:ext>
            </a:extLst>
          </p:cNvPr>
          <p:cNvCxnSpPr>
            <a:cxnSpLocks/>
          </p:cNvCxnSpPr>
          <p:nvPr/>
        </p:nvCxnSpPr>
        <p:spPr>
          <a:xfrm flipH="1">
            <a:off x="767895" y="1584959"/>
            <a:ext cx="319957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ubtitle">
            <a:extLst>
              <a:ext uri="{FF2B5EF4-FFF2-40B4-BE49-F238E27FC236}">
                <a16:creationId xmlns:a16="http://schemas.microsoft.com/office/drawing/2014/main" id="{BD40C05F-32CC-E442-B2BC-903A0529B0B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1802" y="1000420"/>
            <a:ext cx="10668269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1999" b="0" i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50F45247-EDFA-CF4B-A197-C393721426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802" y="508001"/>
            <a:ext cx="10668269" cy="492103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399" b="1" i="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pic>
        <p:nvPicPr>
          <p:cNvPr id="12" name="Abstract Pattern Strip">
            <a:extLst>
              <a:ext uri="{FF2B5EF4-FFF2-40B4-BE49-F238E27FC236}">
                <a16:creationId xmlns:a16="http://schemas.microsoft.com/office/drawing/2014/main" id="{687B8698-4A21-5E41-B9EE-1BBBD0BD5B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2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912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Title 3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Data Texture Cloud">
            <a:extLst>
              <a:ext uri="{FF2B5EF4-FFF2-40B4-BE49-F238E27FC236}">
                <a16:creationId xmlns:a16="http://schemas.microsoft.com/office/drawing/2014/main" id="{6B9192B5-0A20-764D-9C90-A222726033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9"/>
          <a:stretch/>
        </p:blipFill>
        <p:spPr>
          <a:xfrm>
            <a:off x="9878838" y="521208"/>
            <a:ext cx="2309987" cy="1700784"/>
          </a:xfrm>
          <a:prstGeom prst="rect">
            <a:avLst/>
          </a:prstGeom>
        </p:spPr>
      </p:pic>
      <p:sp>
        <p:nvSpPr>
          <p:cNvPr id="16" name="Slide Number">
            <a:extLst>
              <a:ext uri="{FF2B5EF4-FFF2-40B4-BE49-F238E27FC236}">
                <a16:creationId xmlns:a16="http://schemas.microsoft.com/office/drawing/2014/main" id="{3415ABCF-F4E1-8F45-97C7-BB3BBB93D5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801" y="6423660"/>
            <a:ext cx="365665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Footer">
            <a:extLst>
              <a:ext uri="{FF2B5EF4-FFF2-40B4-BE49-F238E27FC236}">
                <a16:creationId xmlns:a16="http://schemas.microsoft.com/office/drawing/2014/main" id="{5AB5D6B8-9C36-7640-AEBB-31B1DF05F5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466" y="6423979"/>
            <a:ext cx="40200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/>
              <a:t>Confidential – Oracle Internal</a:t>
            </a:r>
            <a:endParaRPr lang="en-US" dirty="0"/>
          </a:p>
        </p:txBody>
      </p:sp>
      <p:pic>
        <p:nvPicPr>
          <p:cNvPr id="23" name="OTag">
            <a:extLst>
              <a:ext uri="{FF2B5EF4-FFF2-40B4-BE49-F238E27FC236}">
                <a16:creationId xmlns:a16="http://schemas.microsoft.com/office/drawing/2014/main" id="{EBAE077C-DB09-ED47-8D39-D0B8EC31F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200" y="6355080"/>
            <a:ext cx="502789" cy="502920"/>
          </a:xfrm>
          <a:prstGeom prst="rect">
            <a:avLst/>
          </a:prstGeom>
        </p:spPr>
      </p:pic>
      <p:sp>
        <p:nvSpPr>
          <p:cNvPr id="18" name="Text Field">
            <a:extLst>
              <a:ext uri="{FF2B5EF4-FFF2-40B4-BE49-F238E27FC236}">
                <a16:creationId xmlns:a16="http://schemas.microsoft.com/office/drawing/2014/main" id="{F99B7BFF-D980-2D4A-B1AC-7510DE0D9D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25884" y="1837944"/>
            <a:ext cx="3300124" cy="42611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4" name="Column Divider">
            <a:extLst>
              <a:ext uri="{FF2B5EF4-FFF2-40B4-BE49-F238E27FC236}">
                <a16:creationId xmlns:a16="http://schemas.microsoft.com/office/drawing/2014/main" id="{AFE66E1B-CB9E-AD43-8F62-B5F7E5962235}"/>
              </a:ext>
            </a:extLst>
          </p:cNvPr>
          <p:cNvCxnSpPr/>
          <p:nvPr/>
        </p:nvCxnSpPr>
        <p:spPr>
          <a:xfrm>
            <a:off x="7935433" y="1838958"/>
            <a:ext cx="0" cy="4261104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Field">
            <a:extLst>
              <a:ext uri="{FF2B5EF4-FFF2-40B4-BE49-F238E27FC236}">
                <a16:creationId xmlns:a16="http://schemas.microsoft.com/office/drawing/2014/main" id="{A701984C-34A6-1346-A2AA-2794191C04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843" y="1837944"/>
            <a:ext cx="3300124" cy="42611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3" name="Column Divider">
            <a:extLst>
              <a:ext uri="{FF2B5EF4-FFF2-40B4-BE49-F238E27FC236}">
                <a16:creationId xmlns:a16="http://schemas.microsoft.com/office/drawing/2014/main" id="{96487311-07DE-BA4A-B675-135E5473D5A5}"/>
              </a:ext>
            </a:extLst>
          </p:cNvPr>
          <p:cNvCxnSpPr/>
          <p:nvPr/>
        </p:nvCxnSpPr>
        <p:spPr>
          <a:xfrm>
            <a:off x="4253392" y="1838958"/>
            <a:ext cx="0" cy="4261104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Field">
            <a:extLst>
              <a:ext uri="{FF2B5EF4-FFF2-40B4-BE49-F238E27FC236}">
                <a16:creationId xmlns:a16="http://schemas.microsoft.com/office/drawing/2014/main" id="{31E9FA52-D320-6043-8DA5-2A295E3561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8754" y="1837944"/>
            <a:ext cx="3300124" cy="42611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2" name="Accent Mark">
            <a:extLst>
              <a:ext uri="{FF2B5EF4-FFF2-40B4-BE49-F238E27FC236}">
                <a16:creationId xmlns:a16="http://schemas.microsoft.com/office/drawing/2014/main" id="{4E732D89-C34A-F248-94A1-01F258A23E11}"/>
              </a:ext>
            </a:extLst>
          </p:cNvPr>
          <p:cNvCxnSpPr>
            <a:cxnSpLocks/>
          </p:cNvCxnSpPr>
          <p:nvPr/>
        </p:nvCxnSpPr>
        <p:spPr>
          <a:xfrm flipH="1">
            <a:off x="767895" y="1584959"/>
            <a:ext cx="319957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">
            <a:extLst>
              <a:ext uri="{FF2B5EF4-FFF2-40B4-BE49-F238E27FC236}">
                <a16:creationId xmlns:a16="http://schemas.microsoft.com/office/drawing/2014/main" id="{F4A9A468-00C1-2342-A578-C97FF9884A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802" y="508000"/>
            <a:ext cx="10668269" cy="8229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399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pic>
        <p:nvPicPr>
          <p:cNvPr id="13" name="Abstract Pattern Strip">
            <a:extLst>
              <a:ext uri="{FF2B5EF4-FFF2-40B4-BE49-F238E27FC236}">
                <a16:creationId xmlns:a16="http://schemas.microsoft.com/office/drawing/2014/main" id="{86CFE0F6-D0AB-E843-A2CE-635D3678C9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3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1" pos="2664">
          <p15:clr>
            <a:srgbClr val="FBAE40"/>
          </p15:clr>
        </p15:guide>
        <p15:guide id="12" pos="4848">
          <p15:clr>
            <a:srgbClr val="FBAE40"/>
          </p15:clr>
        </p15:guide>
        <p15:guide id="13" pos="2544">
          <p15:clr>
            <a:srgbClr val="FBAE40"/>
          </p15:clr>
        </p15:guide>
        <p15:guide id="14" pos="4728">
          <p15:clr>
            <a:srgbClr val="FBAE40"/>
          </p15:clr>
        </p15:guide>
        <p15:guide id="15" pos="6912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- Title 3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Data Texture Cloud">
            <a:extLst>
              <a:ext uri="{FF2B5EF4-FFF2-40B4-BE49-F238E27FC236}">
                <a16:creationId xmlns:a16="http://schemas.microsoft.com/office/drawing/2014/main" id="{6B6AE226-6298-A74E-881D-C391B7DBFC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41"/>
          <a:stretch/>
        </p:blipFill>
        <p:spPr>
          <a:xfrm>
            <a:off x="9878838" y="521209"/>
            <a:ext cx="2309987" cy="1701811"/>
          </a:xfrm>
          <a:prstGeom prst="rect">
            <a:avLst/>
          </a:prstGeom>
        </p:spPr>
      </p:pic>
      <p:sp>
        <p:nvSpPr>
          <p:cNvPr id="16" name="Slide Number">
            <a:extLst>
              <a:ext uri="{FF2B5EF4-FFF2-40B4-BE49-F238E27FC236}">
                <a16:creationId xmlns:a16="http://schemas.microsoft.com/office/drawing/2014/main" id="{3415ABCF-F4E1-8F45-97C7-BB3BBB93D5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801" y="6423660"/>
            <a:ext cx="365665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Footer">
            <a:extLst>
              <a:ext uri="{FF2B5EF4-FFF2-40B4-BE49-F238E27FC236}">
                <a16:creationId xmlns:a16="http://schemas.microsoft.com/office/drawing/2014/main" id="{5AB5D6B8-9C36-7640-AEBB-31B1DF05F5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466" y="6423979"/>
            <a:ext cx="40200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/>
              <a:t>Confidential – Oracle Internal</a:t>
            </a:r>
            <a:endParaRPr lang="en-US" dirty="0"/>
          </a:p>
        </p:txBody>
      </p:sp>
      <p:pic>
        <p:nvPicPr>
          <p:cNvPr id="23" name="OTag">
            <a:extLst>
              <a:ext uri="{FF2B5EF4-FFF2-40B4-BE49-F238E27FC236}">
                <a16:creationId xmlns:a16="http://schemas.microsoft.com/office/drawing/2014/main" id="{EBAE077C-DB09-ED47-8D39-D0B8EC31F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200" y="6355080"/>
            <a:ext cx="502789" cy="502920"/>
          </a:xfrm>
          <a:prstGeom prst="rect">
            <a:avLst/>
          </a:prstGeom>
        </p:spPr>
      </p:pic>
      <p:sp>
        <p:nvSpPr>
          <p:cNvPr id="18" name="Text Field">
            <a:extLst>
              <a:ext uri="{FF2B5EF4-FFF2-40B4-BE49-F238E27FC236}">
                <a16:creationId xmlns:a16="http://schemas.microsoft.com/office/drawing/2014/main" id="{F99B7BFF-D980-2D4A-B1AC-7510DE0D9D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25884" y="1837944"/>
            <a:ext cx="3300124" cy="42611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4" name="Column Divider">
            <a:extLst>
              <a:ext uri="{FF2B5EF4-FFF2-40B4-BE49-F238E27FC236}">
                <a16:creationId xmlns:a16="http://schemas.microsoft.com/office/drawing/2014/main" id="{AFE66E1B-CB9E-AD43-8F62-B5F7E5962235}"/>
              </a:ext>
            </a:extLst>
          </p:cNvPr>
          <p:cNvCxnSpPr/>
          <p:nvPr/>
        </p:nvCxnSpPr>
        <p:spPr>
          <a:xfrm>
            <a:off x="7935433" y="1838958"/>
            <a:ext cx="0" cy="4261104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Field">
            <a:extLst>
              <a:ext uri="{FF2B5EF4-FFF2-40B4-BE49-F238E27FC236}">
                <a16:creationId xmlns:a16="http://schemas.microsoft.com/office/drawing/2014/main" id="{A701984C-34A6-1346-A2AA-2794191C04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843" y="1837944"/>
            <a:ext cx="3300124" cy="42611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3" name="Column Divider">
            <a:extLst>
              <a:ext uri="{FF2B5EF4-FFF2-40B4-BE49-F238E27FC236}">
                <a16:creationId xmlns:a16="http://schemas.microsoft.com/office/drawing/2014/main" id="{96487311-07DE-BA4A-B675-135E5473D5A5}"/>
              </a:ext>
            </a:extLst>
          </p:cNvPr>
          <p:cNvCxnSpPr/>
          <p:nvPr/>
        </p:nvCxnSpPr>
        <p:spPr>
          <a:xfrm>
            <a:off x="4253392" y="1838958"/>
            <a:ext cx="0" cy="4261104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Field">
            <a:extLst>
              <a:ext uri="{FF2B5EF4-FFF2-40B4-BE49-F238E27FC236}">
                <a16:creationId xmlns:a16="http://schemas.microsoft.com/office/drawing/2014/main" id="{31E9FA52-D320-6043-8DA5-2A295E3561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8754" y="1837944"/>
            <a:ext cx="3300124" cy="42611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2" name="Accent Mark">
            <a:extLst>
              <a:ext uri="{FF2B5EF4-FFF2-40B4-BE49-F238E27FC236}">
                <a16:creationId xmlns:a16="http://schemas.microsoft.com/office/drawing/2014/main" id="{4E732D89-C34A-F248-94A1-01F258A23E11}"/>
              </a:ext>
            </a:extLst>
          </p:cNvPr>
          <p:cNvCxnSpPr>
            <a:cxnSpLocks/>
          </p:cNvCxnSpPr>
          <p:nvPr/>
        </p:nvCxnSpPr>
        <p:spPr>
          <a:xfrm flipH="1">
            <a:off x="767895" y="1584959"/>
            <a:ext cx="319957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">
            <a:extLst>
              <a:ext uri="{FF2B5EF4-FFF2-40B4-BE49-F238E27FC236}">
                <a16:creationId xmlns:a16="http://schemas.microsoft.com/office/drawing/2014/main" id="{F4A9A468-00C1-2342-A578-C97FF9884A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802" y="508000"/>
            <a:ext cx="10668269" cy="8229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399" b="1" i="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pic>
        <p:nvPicPr>
          <p:cNvPr id="13" name="Abstract Pattern Strip">
            <a:extLst>
              <a:ext uri="{FF2B5EF4-FFF2-40B4-BE49-F238E27FC236}">
                <a16:creationId xmlns:a16="http://schemas.microsoft.com/office/drawing/2014/main" id="{86CFE0F6-D0AB-E843-A2CE-635D3678C9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1" pos="2664">
          <p15:clr>
            <a:srgbClr val="FBAE40"/>
          </p15:clr>
        </p15:guide>
        <p15:guide id="12" pos="4848">
          <p15:clr>
            <a:srgbClr val="FBAE40"/>
          </p15:clr>
        </p15:guide>
        <p15:guide id="13" pos="2544">
          <p15:clr>
            <a:srgbClr val="FBAE40"/>
          </p15:clr>
        </p15:guide>
        <p15:guide id="14" pos="4728">
          <p15:clr>
            <a:srgbClr val="FBAE40"/>
          </p15:clr>
        </p15:guide>
        <p15:guide id="15" pos="691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Title/Subtitle 3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Data Texture Cloud">
            <a:extLst>
              <a:ext uri="{FF2B5EF4-FFF2-40B4-BE49-F238E27FC236}">
                <a16:creationId xmlns:a16="http://schemas.microsoft.com/office/drawing/2014/main" id="{C70EC8FB-8F52-1849-8B54-6C3C260AEC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9"/>
          <a:stretch/>
        </p:blipFill>
        <p:spPr>
          <a:xfrm>
            <a:off x="9878838" y="521208"/>
            <a:ext cx="2309987" cy="1700784"/>
          </a:xfrm>
          <a:prstGeom prst="rect">
            <a:avLst/>
          </a:prstGeom>
        </p:spPr>
      </p:pic>
      <p:sp>
        <p:nvSpPr>
          <p:cNvPr id="15" name="Slide Number">
            <a:extLst>
              <a:ext uri="{FF2B5EF4-FFF2-40B4-BE49-F238E27FC236}">
                <a16:creationId xmlns:a16="http://schemas.microsoft.com/office/drawing/2014/main" id="{5DB444FB-0B40-4E4B-905E-8C07DFBDC5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801" y="6423660"/>
            <a:ext cx="365665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Footer">
            <a:extLst>
              <a:ext uri="{FF2B5EF4-FFF2-40B4-BE49-F238E27FC236}">
                <a16:creationId xmlns:a16="http://schemas.microsoft.com/office/drawing/2014/main" id="{6287F873-60BF-5949-9236-8CE888A56A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466" y="6423979"/>
            <a:ext cx="40200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/>
              <a:t>Confidential – Oracle Internal</a:t>
            </a:r>
            <a:endParaRPr lang="en-US" dirty="0"/>
          </a:p>
        </p:txBody>
      </p:sp>
      <p:pic>
        <p:nvPicPr>
          <p:cNvPr id="23" name="OTag">
            <a:extLst>
              <a:ext uri="{FF2B5EF4-FFF2-40B4-BE49-F238E27FC236}">
                <a16:creationId xmlns:a16="http://schemas.microsoft.com/office/drawing/2014/main" id="{EBAE077C-DB09-ED47-8D39-D0B8EC31F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200" y="6355080"/>
            <a:ext cx="502789" cy="502920"/>
          </a:xfrm>
          <a:prstGeom prst="rect">
            <a:avLst/>
          </a:prstGeom>
        </p:spPr>
      </p:pic>
      <p:sp>
        <p:nvSpPr>
          <p:cNvPr id="19" name="Text Field">
            <a:extLst>
              <a:ext uri="{FF2B5EF4-FFF2-40B4-BE49-F238E27FC236}">
                <a16:creationId xmlns:a16="http://schemas.microsoft.com/office/drawing/2014/main" id="{AFFA3B66-F839-0A43-B947-288947FAE7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5884" y="1837944"/>
            <a:ext cx="3300124" cy="42611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6" name="Column Divider">
            <a:extLst>
              <a:ext uri="{FF2B5EF4-FFF2-40B4-BE49-F238E27FC236}">
                <a16:creationId xmlns:a16="http://schemas.microsoft.com/office/drawing/2014/main" id="{FEBC52D1-D61C-E242-953A-FE75F4230057}"/>
              </a:ext>
            </a:extLst>
          </p:cNvPr>
          <p:cNvCxnSpPr/>
          <p:nvPr/>
        </p:nvCxnSpPr>
        <p:spPr>
          <a:xfrm>
            <a:off x="7935433" y="1838958"/>
            <a:ext cx="0" cy="4261104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Field">
            <a:extLst>
              <a:ext uri="{FF2B5EF4-FFF2-40B4-BE49-F238E27FC236}">
                <a16:creationId xmlns:a16="http://schemas.microsoft.com/office/drawing/2014/main" id="{A3F2668A-2594-E744-9A86-00F03A65B3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43843" y="1837944"/>
            <a:ext cx="3300124" cy="42611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5" name="Column Divider">
            <a:extLst>
              <a:ext uri="{FF2B5EF4-FFF2-40B4-BE49-F238E27FC236}">
                <a16:creationId xmlns:a16="http://schemas.microsoft.com/office/drawing/2014/main" id="{FFFD347B-C0A8-2C4A-806D-EDC1B041B75F}"/>
              </a:ext>
            </a:extLst>
          </p:cNvPr>
          <p:cNvCxnSpPr/>
          <p:nvPr/>
        </p:nvCxnSpPr>
        <p:spPr>
          <a:xfrm>
            <a:off x="4253392" y="1838958"/>
            <a:ext cx="0" cy="4261104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Field">
            <a:extLst>
              <a:ext uri="{FF2B5EF4-FFF2-40B4-BE49-F238E27FC236}">
                <a16:creationId xmlns:a16="http://schemas.microsoft.com/office/drawing/2014/main" id="{1DBDDCF0-B3BA-F84E-B95B-56F0DD652B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8754" y="1837944"/>
            <a:ext cx="3300124" cy="42611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7" name="Accent Mark">
            <a:extLst>
              <a:ext uri="{FF2B5EF4-FFF2-40B4-BE49-F238E27FC236}">
                <a16:creationId xmlns:a16="http://schemas.microsoft.com/office/drawing/2014/main" id="{A42B5292-498A-834B-8514-61985A013869}"/>
              </a:ext>
            </a:extLst>
          </p:cNvPr>
          <p:cNvCxnSpPr>
            <a:cxnSpLocks/>
          </p:cNvCxnSpPr>
          <p:nvPr/>
        </p:nvCxnSpPr>
        <p:spPr>
          <a:xfrm flipH="1">
            <a:off x="767895" y="1584959"/>
            <a:ext cx="319957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ubtitle">
            <a:extLst>
              <a:ext uri="{FF2B5EF4-FFF2-40B4-BE49-F238E27FC236}">
                <a16:creationId xmlns:a16="http://schemas.microsoft.com/office/drawing/2014/main" id="{C2DB86C1-D122-1844-AC1A-B24593E8DB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1802" y="1000420"/>
            <a:ext cx="10668269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1999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AD6C625-E91C-C740-B6CB-B38FD66B3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802" y="508001"/>
            <a:ext cx="10668269" cy="492103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399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pic>
        <p:nvPicPr>
          <p:cNvPr id="13" name="Abstract Pattern Strip">
            <a:extLst>
              <a:ext uri="{FF2B5EF4-FFF2-40B4-BE49-F238E27FC236}">
                <a16:creationId xmlns:a16="http://schemas.microsoft.com/office/drawing/2014/main" id="{86CFE0F6-D0AB-E843-A2CE-635D3678C9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69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1" pos="2664">
          <p15:clr>
            <a:srgbClr val="FBAE40"/>
          </p15:clr>
        </p15:guide>
        <p15:guide id="12" pos="4848">
          <p15:clr>
            <a:srgbClr val="FBAE40"/>
          </p15:clr>
        </p15:guide>
        <p15:guide id="13" pos="2544">
          <p15:clr>
            <a:srgbClr val="FBAE40"/>
          </p15:clr>
        </p15:guide>
        <p15:guide id="14" pos="4728">
          <p15:clr>
            <a:srgbClr val="FBAE40"/>
          </p15:clr>
        </p15:guide>
        <p15:guide id="15" pos="6912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- Title/Subtitle 3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Data Texture Cloud">
            <a:extLst>
              <a:ext uri="{FF2B5EF4-FFF2-40B4-BE49-F238E27FC236}">
                <a16:creationId xmlns:a16="http://schemas.microsoft.com/office/drawing/2014/main" id="{0FC7E372-ADF2-0D42-B73B-DDFEABF951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41"/>
          <a:stretch/>
        </p:blipFill>
        <p:spPr>
          <a:xfrm>
            <a:off x="9878838" y="521209"/>
            <a:ext cx="2309987" cy="1701811"/>
          </a:xfrm>
          <a:prstGeom prst="rect">
            <a:avLst/>
          </a:prstGeom>
        </p:spPr>
      </p:pic>
      <p:sp>
        <p:nvSpPr>
          <p:cNvPr id="15" name="Slide Number">
            <a:extLst>
              <a:ext uri="{FF2B5EF4-FFF2-40B4-BE49-F238E27FC236}">
                <a16:creationId xmlns:a16="http://schemas.microsoft.com/office/drawing/2014/main" id="{5DB444FB-0B40-4E4B-905E-8C07DFBDC5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801" y="6423660"/>
            <a:ext cx="365665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Footer">
            <a:extLst>
              <a:ext uri="{FF2B5EF4-FFF2-40B4-BE49-F238E27FC236}">
                <a16:creationId xmlns:a16="http://schemas.microsoft.com/office/drawing/2014/main" id="{6287F873-60BF-5949-9236-8CE888A56A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466" y="6423979"/>
            <a:ext cx="40200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/>
              <a:t>Confidential – Oracle Internal</a:t>
            </a:r>
            <a:endParaRPr lang="en-US" dirty="0"/>
          </a:p>
        </p:txBody>
      </p:sp>
      <p:pic>
        <p:nvPicPr>
          <p:cNvPr id="23" name="OTag">
            <a:extLst>
              <a:ext uri="{FF2B5EF4-FFF2-40B4-BE49-F238E27FC236}">
                <a16:creationId xmlns:a16="http://schemas.microsoft.com/office/drawing/2014/main" id="{EBAE077C-DB09-ED47-8D39-D0B8EC31F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200" y="6355080"/>
            <a:ext cx="502789" cy="502920"/>
          </a:xfrm>
          <a:prstGeom prst="rect">
            <a:avLst/>
          </a:prstGeom>
        </p:spPr>
      </p:pic>
      <p:sp>
        <p:nvSpPr>
          <p:cNvPr id="19" name="Text Field">
            <a:extLst>
              <a:ext uri="{FF2B5EF4-FFF2-40B4-BE49-F238E27FC236}">
                <a16:creationId xmlns:a16="http://schemas.microsoft.com/office/drawing/2014/main" id="{AFFA3B66-F839-0A43-B947-288947FAE7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5884" y="1837944"/>
            <a:ext cx="3300124" cy="42611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6" name="Column Divider">
            <a:extLst>
              <a:ext uri="{FF2B5EF4-FFF2-40B4-BE49-F238E27FC236}">
                <a16:creationId xmlns:a16="http://schemas.microsoft.com/office/drawing/2014/main" id="{FEBC52D1-D61C-E242-953A-FE75F4230057}"/>
              </a:ext>
            </a:extLst>
          </p:cNvPr>
          <p:cNvCxnSpPr/>
          <p:nvPr/>
        </p:nvCxnSpPr>
        <p:spPr>
          <a:xfrm>
            <a:off x="7935433" y="1838958"/>
            <a:ext cx="0" cy="4261104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Field">
            <a:extLst>
              <a:ext uri="{FF2B5EF4-FFF2-40B4-BE49-F238E27FC236}">
                <a16:creationId xmlns:a16="http://schemas.microsoft.com/office/drawing/2014/main" id="{A3F2668A-2594-E744-9A86-00F03A65B3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43843" y="1837944"/>
            <a:ext cx="3300124" cy="42611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5" name="Column Divider">
            <a:extLst>
              <a:ext uri="{FF2B5EF4-FFF2-40B4-BE49-F238E27FC236}">
                <a16:creationId xmlns:a16="http://schemas.microsoft.com/office/drawing/2014/main" id="{FFFD347B-C0A8-2C4A-806D-EDC1B041B75F}"/>
              </a:ext>
            </a:extLst>
          </p:cNvPr>
          <p:cNvCxnSpPr/>
          <p:nvPr/>
        </p:nvCxnSpPr>
        <p:spPr>
          <a:xfrm>
            <a:off x="4253392" y="1838958"/>
            <a:ext cx="0" cy="4261104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Field">
            <a:extLst>
              <a:ext uri="{FF2B5EF4-FFF2-40B4-BE49-F238E27FC236}">
                <a16:creationId xmlns:a16="http://schemas.microsoft.com/office/drawing/2014/main" id="{1DBDDCF0-B3BA-F84E-B95B-56F0DD652B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8754" y="1837944"/>
            <a:ext cx="3300124" cy="42611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7" name="Accent Mark">
            <a:extLst>
              <a:ext uri="{FF2B5EF4-FFF2-40B4-BE49-F238E27FC236}">
                <a16:creationId xmlns:a16="http://schemas.microsoft.com/office/drawing/2014/main" id="{A42B5292-498A-834B-8514-61985A013869}"/>
              </a:ext>
            </a:extLst>
          </p:cNvPr>
          <p:cNvCxnSpPr>
            <a:cxnSpLocks/>
          </p:cNvCxnSpPr>
          <p:nvPr/>
        </p:nvCxnSpPr>
        <p:spPr>
          <a:xfrm flipH="1">
            <a:off x="767895" y="1584959"/>
            <a:ext cx="319957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ubtitle">
            <a:extLst>
              <a:ext uri="{FF2B5EF4-FFF2-40B4-BE49-F238E27FC236}">
                <a16:creationId xmlns:a16="http://schemas.microsoft.com/office/drawing/2014/main" id="{C2DB86C1-D122-1844-AC1A-B24593E8DB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1802" y="1000420"/>
            <a:ext cx="10668269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1999" b="0" i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AD6C625-E91C-C740-B6CB-B38FD66B3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802" y="508001"/>
            <a:ext cx="10668269" cy="492103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399" b="1" i="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pic>
        <p:nvPicPr>
          <p:cNvPr id="13" name="Abstract Pattern Strip">
            <a:extLst>
              <a:ext uri="{FF2B5EF4-FFF2-40B4-BE49-F238E27FC236}">
                <a16:creationId xmlns:a16="http://schemas.microsoft.com/office/drawing/2014/main" id="{86CFE0F6-D0AB-E843-A2CE-635D3678C9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86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1" pos="2664">
          <p15:clr>
            <a:srgbClr val="FBAE40"/>
          </p15:clr>
        </p15:guide>
        <p15:guide id="12" pos="4848">
          <p15:clr>
            <a:srgbClr val="FBAE40"/>
          </p15:clr>
        </p15:guide>
        <p15:guide id="13" pos="2544">
          <p15:clr>
            <a:srgbClr val="FBAE40"/>
          </p15:clr>
        </p15:guide>
        <p15:guide id="14" pos="4728">
          <p15:clr>
            <a:srgbClr val="FBAE40"/>
          </p15:clr>
        </p15:guide>
        <p15:guide id="15" pos="6912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Title 4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Data Texture Cloud">
            <a:extLst>
              <a:ext uri="{FF2B5EF4-FFF2-40B4-BE49-F238E27FC236}">
                <a16:creationId xmlns:a16="http://schemas.microsoft.com/office/drawing/2014/main" id="{E384CA2D-A4F2-454B-8E32-D2A8DB39E2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9"/>
          <a:stretch/>
        </p:blipFill>
        <p:spPr>
          <a:xfrm>
            <a:off x="9878838" y="521208"/>
            <a:ext cx="2309987" cy="1700784"/>
          </a:xfrm>
          <a:prstGeom prst="rect">
            <a:avLst/>
          </a:prstGeom>
        </p:spPr>
      </p:pic>
      <p:pic>
        <p:nvPicPr>
          <p:cNvPr id="23" name="OTag">
            <a:extLst>
              <a:ext uri="{FF2B5EF4-FFF2-40B4-BE49-F238E27FC236}">
                <a16:creationId xmlns:a16="http://schemas.microsoft.com/office/drawing/2014/main" id="{EBAE077C-DB09-ED47-8D39-D0B8EC31F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200" y="6355080"/>
            <a:ext cx="502789" cy="502920"/>
          </a:xfrm>
          <a:prstGeom prst="rect">
            <a:avLst/>
          </a:prstGeom>
        </p:spPr>
      </p:pic>
      <p:sp>
        <p:nvSpPr>
          <p:cNvPr id="16" name="Slide Number">
            <a:extLst>
              <a:ext uri="{FF2B5EF4-FFF2-40B4-BE49-F238E27FC236}">
                <a16:creationId xmlns:a16="http://schemas.microsoft.com/office/drawing/2014/main" id="{03D4BE4B-47A2-B746-908D-9F25205064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801" y="6423660"/>
            <a:ext cx="365665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Footer">
            <a:extLst>
              <a:ext uri="{FF2B5EF4-FFF2-40B4-BE49-F238E27FC236}">
                <a16:creationId xmlns:a16="http://schemas.microsoft.com/office/drawing/2014/main" id="{A11C977B-551F-D741-BBF5-29FBF128D9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466" y="6423979"/>
            <a:ext cx="40200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/>
              <a:t>Confidential – Oracle Internal</a:t>
            </a:r>
            <a:endParaRPr lang="en-US" dirty="0"/>
          </a:p>
        </p:txBody>
      </p:sp>
      <p:sp>
        <p:nvSpPr>
          <p:cNvPr id="20" name="Text Field">
            <a:extLst>
              <a:ext uri="{FF2B5EF4-FFF2-40B4-BE49-F238E27FC236}">
                <a16:creationId xmlns:a16="http://schemas.microsoft.com/office/drawing/2014/main" id="{02F4F3B9-1A25-4E45-9B9E-E6DE163F51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51168" y="1837944"/>
            <a:ext cx="2477379" cy="42611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53" name="Column Divider">
            <a:extLst>
              <a:ext uri="{FF2B5EF4-FFF2-40B4-BE49-F238E27FC236}">
                <a16:creationId xmlns:a16="http://schemas.microsoft.com/office/drawing/2014/main" id="{C1EA1156-1AC8-084F-859D-8B19F16BA32D}"/>
              </a:ext>
            </a:extLst>
          </p:cNvPr>
          <p:cNvCxnSpPr/>
          <p:nvPr/>
        </p:nvCxnSpPr>
        <p:spPr>
          <a:xfrm>
            <a:off x="8824201" y="1838958"/>
            <a:ext cx="0" cy="4261104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Field">
            <a:extLst>
              <a:ext uri="{FF2B5EF4-FFF2-40B4-BE49-F238E27FC236}">
                <a16:creationId xmlns:a16="http://schemas.microsoft.com/office/drawing/2014/main" id="{D92D1E76-E845-ED49-B199-B642E9394D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19856" y="1837944"/>
            <a:ext cx="2477379" cy="42611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52" name="Column Divider">
            <a:extLst>
              <a:ext uri="{FF2B5EF4-FFF2-40B4-BE49-F238E27FC236}">
                <a16:creationId xmlns:a16="http://schemas.microsoft.com/office/drawing/2014/main" id="{9AE92E81-C82E-E149-A4CF-9306BBF686F1}"/>
              </a:ext>
            </a:extLst>
          </p:cNvPr>
          <p:cNvCxnSpPr/>
          <p:nvPr/>
        </p:nvCxnSpPr>
        <p:spPr>
          <a:xfrm>
            <a:off x="6094413" y="1838958"/>
            <a:ext cx="0" cy="4261104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Field">
            <a:extLst>
              <a:ext uri="{FF2B5EF4-FFF2-40B4-BE49-F238E27FC236}">
                <a16:creationId xmlns:a16="http://schemas.microsoft.com/office/drawing/2014/main" id="{FAD02FEA-1BCB-BB40-B9E3-D33BD182F3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91590" y="1837944"/>
            <a:ext cx="2477379" cy="42611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51" name="Column Divider">
            <a:extLst>
              <a:ext uri="{FF2B5EF4-FFF2-40B4-BE49-F238E27FC236}">
                <a16:creationId xmlns:a16="http://schemas.microsoft.com/office/drawing/2014/main" id="{D8752716-0CB6-6540-9B2F-91540EE5400A}"/>
              </a:ext>
            </a:extLst>
          </p:cNvPr>
          <p:cNvCxnSpPr/>
          <p:nvPr/>
        </p:nvCxnSpPr>
        <p:spPr>
          <a:xfrm>
            <a:off x="3364624" y="1838958"/>
            <a:ext cx="0" cy="4261104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Field">
            <a:extLst>
              <a:ext uri="{FF2B5EF4-FFF2-40B4-BE49-F238E27FC236}">
                <a16:creationId xmlns:a16="http://schemas.microsoft.com/office/drawing/2014/main" id="{CBAC9E2A-9AED-D148-B16F-3A131864B9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8753" y="1837944"/>
            <a:ext cx="2477379" cy="42611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9" name="Accent Mark">
            <a:extLst>
              <a:ext uri="{FF2B5EF4-FFF2-40B4-BE49-F238E27FC236}">
                <a16:creationId xmlns:a16="http://schemas.microsoft.com/office/drawing/2014/main" id="{B2F74B94-3BCD-EA4C-BFF9-D9AB5ED375AC}"/>
              </a:ext>
            </a:extLst>
          </p:cNvPr>
          <p:cNvCxnSpPr>
            <a:cxnSpLocks/>
          </p:cNvCxnSpPr>
          <p:nvPr/>
        </p:nvCxnSpPr>
        <p:spPr>
          <a:xfrm flipH="1">
            <a:off x="767895" y="1584959"/>
            <a:ext cx="319957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">
            <a:extLst>
              <a:ext uri="{FF2B5EF4-FFF2-40B4-BE49-F238E27FC236}">
                <a16:creationId xmlns:a16="http://schemas.microsoft.com/office/drawing/2014/main" id="{F4A9A468-00C1-2342-A578-C97FF9884A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802" y="508000"/>
            <a:ext cx="10668269" cy="8229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399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pic>
        <p:nvPicPr>
          <p:cNvPr id="13" name="Abstract Pattern Strip">
            <a:extLst>
              <a:ext uri="{FF2B5EF4-FFF2-40B4-BE49-F238E27FC236}">
                <a16:creationId xmlns:a16="http://schemas.microsoft.com/office/drawing/2014/main" id="{86CFE0F6-D0AB-E843-A2CE-635D3678C9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707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1" pos="2664">
          <p15:clr>
            <a:srgbClr val="FBAE40"/>
          </p15:clr>
        </p15:guide>
        <p15:guide id="12" pos="4848">
          <p15:clr>
            <a:srgbClr val="FBAE40"/>
          </p15:clr>
        </p15:guide>
        <p15:guide id="13" pos="2544">
          <p15:clr>
            <a:srgbClr val="FBAE40"/>
          </p15:clr>
        </p15:guide>
        <p15:guide id="14" pos="4728">
          <p15:clr>
            <a:srgbClr val="FBAE40"/>
          </p15:clr>
        </p15:guide>
        <p15:guide id="15" pos="6912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- Title 4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Data Texture Cloud">
            <a:extLst>
              <a:ext uri="{FF2B5EF4-FFF2-40B4-BE49-F238E27FC236}">
                <a16:creationId xmlns:a16="http://schemas.microsoft.com/office/drawing/2014/main" id="{030D5F68-2B7D-5945-9127-3A54A7FB2B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41"/>
          <a:stretch/>
        </p:blipFill>
        <p:spPr>
          <a:xfrm>
            <a:off x="9878838" y="521209"/>
            <a:ext cx="2309987" cy="1701811"/>
          </a:xfrm>
          <a:prstGeom prst="rect">
            <a:avLst/>
          </a:prstGeom>
        </p:spPr>
      </p:pic>
      <p:pic>
        <p:nvPicPr>
          <p:cNvPr id="23" name="OTag">
            <a:extLst>
              <a:ext uri="{FF2B5EF4-FFF2-40B4-BE49-F238E27FC236}">
                <a16:creationId xmlns:a16="http://schemas.microsoft.com/office/drawing/2014/main" id="{EBAE077C-DB09-ED47-8D39-D0B8EC31F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200" y="6355080"/>
            <a:ext cx="502789" cy="502920"/>
          </a:xfrm>
          <a:prstGeom prst="rect">
            <a:avLst/>
          </a:prstGeom>
        </p:spPr>
      </p:pic>
      <p:sp>
        <p:nvSpPr>
          <p:cNvPr id="16" name="Slide Number">
            <a:extLst>
              <a:ext uri="{FF2B5EF4-FFF2-40B4-BE49-F238E27FC236}">
                <a16:creationId xmlns:a16="http://schemas.microsoft.com/office/drawing/2014/main" id="{03D4BE4B-47A2-B746-908D-9F25205064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801" y="6423660"/>
            <a:ext cx="365665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Footer">
            <a:extLst>
              <a:ext uri="{FF2B5EF4-FFF2-40B4-BE49-F238E27FC236}">
                <a16:creationId xmlns:a16="http://schemas.microsoft.com/office/drawing/2014/main" id="{A11C977B-551F-D741-BBF5-29FBF128D9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466" y="6423979"/>
            <a:ext cx="40200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/>
              <a:t>Confidential – Oracle Internal</a:t>
            </a:r>
            <a:endParaRPr lang="en-US" dirty="0"/>
          </a:p>
        </p:txBody>
      </p:sp>
      <p:sp>
        <p:nvSpPr>
          <p:cNvPr id="20" name="Text Field">
            <a:extLst>
              <a:ext uri="{FF2B5EF4-FFF2-40B4-BE49-F238E27FC236}">
                <a16:creationId xmlns:a16="http://schemas.microsoft.com/office/drawing/2014/main" id="{02F4F3B9-1A25-4E45-9B9E-E6DE163F51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51168" y="1837944"/>
            <a:ext cx="2477379" cy="42611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53" name="Column Divider">
            <a:extLst>
              <a:ext uri="{FF2B5EF4-FFF2-40B4-BE49-F238E27FC236}">
                <a16:creationId xmlns:a16="http://schemas.microsoft.com/office/drawing/2014/main" id="{C1EA1156-1AC8-084F-859D-8B19F16BA32D}"/>
              </a:ext>
            </a:extLst>
          </p:cNvPr>
          <p:cNvCxnSpPr/>
          <p:nvPr/>
        </p:nvCxnSpPr>
        <p:spPr>
          <a:xfrm>
            <a:off x="8824201" y="1838958"/>
            <a:ext cx="0" cy="4261104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Field">
            <a:extLst>
              <a:ext uri="{FF2B5EF4-FFF2-40B4-BE49-F238E27FC236}">
                <a16:creationId xmlns:a16="http://schemas.microsoft.com/office/drawing/2014/main" id="{D92D1E76-E845-ED49-B199-B642E9394D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19856" y="1837944"/>
            <a:ext cx="2477379" cy="42611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52" name="Column Divider">
            <a:extLst>
              <a:ext uri="{FF2B5EF4-FFF2-40B4-BE49-F238E27FC236}">
                <a16:creationId xmlns:a16="http://schemas.microsoft.com/office/drawing/2014/main" id="{9AE92E81-C82E-E149-A4CF-9306BBF686F1}"/>
              </a:ext>
            </a:extLst>
          </p:cNvPr>
          <p:cNvCxnSpPr/>
          <p:nvPr/>
        </p:nvCxnSpPr>
        <p:spPr>
          <a:xfrm>
            <a:off x="6094413" y="1838958"/>
            <a:ext cx="0" cy="4261104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Field">
            <a:extLst>
              <a:ext uri="{FF2B5EF4-FFF2-40B4-BE49-F238E27FC236}">
                <a16:creationId xmlns:a16="http://schemas.microsoft.com/office/drawing/2014/main" id="{FAD02FEA-1BCB-BB40-B9E3-D33BD182F3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91590" y="1837944"/>
            <a:ext cx="2477379" cy="42611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51" name="Column Divider">
            <a:extLst>
              <a:ext uri="{FF2B5EF4-FFF2-40B4-BE49-F238E27FC236}">
                <a16:creationId xmlns:a16="http://schemas.microsoft.com/office/drawing/2014/main" id="{D8752716-0CB6-6540-9B2F-91540EE5400A}"/>
              </a:ext>
            </a:extLst>
          </p:cNvPr>
          <p:cNvCxnSpPr/>
          <p:nvPr/>
        </p:nvCxnSpPr>
        <p:spPr>
          <a:xfrm>
            <a:off x="3364624" y="1838958"/>
            <a:ext cx="0" cy="4261104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Field">
            <a:extLst>
              <a:ext uri="{FF2B5EF4-FFF2-40B4-BE49-F238E27FC236}">
                <a16:creationId xmlns:a16="http://schemas.microsoft.com/office/drawing/2014/main" id="{CBAC9E2A-9AED-D148-B16F-3A131864B9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8753" y="1837944"/>
            <a:ext cx="2477379" cy="42611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9" name="Accent Mark">
            <a:extLst>
              <a:ext uri="{FF2B5EF4-FFF2-40B4-BE49-F238E27FC236}">
                <a16:creationId xmlns:a16="http://schemas.microsoft.com/office/drawing/2014/main" id="{B2F74B94-3BCD-EA4C-BFF9-D9AB5ED375AC}"/>
              </a:ext>
            </a:extLst>
          </p:cNvPr>
          <p:cNvCxnSpPr>
            <a:cxnSpLocks/>
          </p:cNvCxnSpPr>
          <p:nvPr/>
        </p:nvCxnSpPr>
        <p:spPr>
          <a:xfrm flipH="1">
            <a:off x="767895" y="1584959"/>
            <a:ext cx="319957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">
            <a:extLst>
              <a:ext uri="{FF2B5EF4-FFF2-40B4-BE49-F238E27FC236}">
                <a16:creationId xmlns:a16="http://schemas.microsoft.com/office/drawing/2014/main" id="{F4A9A468-00C1-2342-A578-C97FF9884A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802" y="508000"/>
            <a:ext cx="10668269" cy="8229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399" b="1" i="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pic>
        <p:nvPicPr>
          <p:cNvPr id="13" name="Abstract Pattern Strip">
            <a:extLst>
              <a:ext uri="{FF2B5EF4-FFF2-40B4-BE49-F238E27FC236}">
                <a16:creationId xmlns:a16="http://schemas.microsoft.com/office/drawing/2014/main" id="{86CFE0F6-D0AB-E843-A2CE-635D3678C9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2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1" pos="2664">
          <p15:clr>
            <a:srgbClr val="FBAE40"/>
          </p15:clr>
        </p15:guide>
        <p15:guide id="12" pos="4848">
          <p15:clr>
            <a:srgbClr val="FBAE40"/>
          </p15:clr>
        </p15:guide>
        <p15:guide id="13" pos="2544">
          <p15:clr>
            <a:srgbClr val="FBAE40"/>
          </p15:clr>
        </p15:guide>
        <p15:guide id="14" pos="4728">
          <p15:clr>
            <a:srgbClr val="FBAE40"/>
          </p15:clr>
        </p15:guide>
        <p15:guide id="15" pos="6912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Title/Subtitle 4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Data Texture Cloud">
            <a:extLst>
              <a:ext uri="{FF2B5EF4-FFF2-40B4-BE49-F238E27FC236}">
                <a16:creationId xmlns:a16="http://schemas.microsoft.com/office/drawing/2014/main" id="{BD09BE5E-B760-8549-A8BC-E223A297FC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9"/>
          <a:stretch/>
        </p:blipFill>
        <p:spPr>
          <a:xfrm>
            <a:off x="9878838" y="521208"/>
            <a:ext cx="2309987" cy="1700784"/>
          </a:xfrm>
          <a:prstGeom prst="rect">
            <a:avLst/>
          </a:prstGeom>
        </p:spPr>
      </p:pic>
      <p:sp>
        <p:nvSpPr>
          <p:cNvPr id="19" name="Slide Number">
            <a:extLst>
              <a:ext uri="{FF2B5EF4-FFF2-40B4-BE49-F238E27FC236}">
                <a16:creationId xmlns:a16="http://schemas.microsoft.com/office/drawing/2014/main" id="{33487866-D41F-8C4E-BEA1-BDF786DFA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801" y="6423660"/>
            <a:ext cx="365665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Footer">
            <a:extLst>
              <a:ext uri="{FF2B5EF4-FFF2-40B4-BE49-F238E27FC236}">
                <a16:creationId xmlns:a16="http://schemas.microsoft.com/office/drawing/2014/main" id="{DC488B96-3C2B-1441-B4FE-C07C0D2ADF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466" y="6423979"/>
            <a:ext cx="40200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/>
              <a:t>Confidential – Oracle Internal</a:t>
            </a:r>
            <a:endParaRPr lang="en-US" dirty="0"/>
          </a:p>
        </p:txBody>
      </p:sp>
      <p:pic>
        <p:nvPicPr>
          <p:cNvPr id="23" name="OTag">
            <a:extLst>
              <a:ext uri="{FF2B5EF4-FFF2-40B4-BE49-F238E27FC236}">
                <a16:creationId xmlns:a16="http://schemas.microsoft.com/office/drawing/2014/main" id="{EBAE077C-DB09-ED47-8D39-D0B8EC31F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200" y="6355080"/>
            <a:ext cx="502789" cy="502920"/>
          </a:xfrm>
          <a:prstGeom prst="rect">
            <a:avLst/>
          </a:prstGeom>
        </p:spPr>
      </p:pic>
      <p:sp>
        <p:nvSpPr>
          <p:cNvPr id="35" name="Text Field">
            <a:extLst>
              <a:ext uri="{FF2B5EF4-FFF2-40B4-BE49-F238E27FC236}">
                <a16:creationId xmlns:a16="http://schemas.microsoft.com/office/drawing/2014/main" id="{339804BB-2EA6-8C4F-866E-E719BA537F8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51168" y="1837944"/>
            <a:ext cx="2477379" cy="42611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0" name="Column Divider">
            <a:extLst>
              <a:ext uri="{FF2B5EF4-FFF2-40B4-BE49-F238E27FC236}">
                <a16:creationId xmlns:a16="http://schemas.microsoft.com/office/drawing/2014/main" id="{69DCFAC0-F500-FF4B-9DC2-971161B458E5}"/>
              </a:ext>
            </a:extLst>
          </p:cNvPr>
          <p:cNvCxnSpPr/>
          <p:nvPr/>
        </p:nvCxnSpPr>
        <p:spPr>
          <a:xfrm>
            <a:off x="8824201" y="1838958"/>
            <a:ext cx="0" cy="4261104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Field">
            <a:extLst>
              <a:ext uri="{FF2B5EF4-FFF2-40B4-BE49-F238E27FC236}">
                <a16:creationId xmlns:a16="http://schemas.microsoft.com/office/drawing/2014/main" id="{32015544-9835-C645-A5B4-B9C3710188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19856" y="1837944"/>
            <a:ext cx="2477379" cy="42611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9" name="Column Divider">
            <a:extLst>
              <a:ext uri="{FF2B5EF4-FFF2-40B4-BE49-F238E27FC236}">
                <a16:creationId xmlns:a16="http://schemas.microsoft.com/office/drawing/2014/main" id="{6D056399-51EB-AC43-94D0-5FE8C7D62D3A}"/>
              </a:ext>
            </a:extLst>
          </p:cNvPr>
          <p:cNvCxnSpPr/>
          <p:nvPr/>
        </p:nvCxnSpPr>
        <p:spPr>
          <a:xfrm>
            <a:off x="6094413" y="1838958"/>
            <a:ext cx="0" cy="4261104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Field">
            <a:extLst>
              <a:ext uri="{FF2B5EF4-FFF2-40B4-BE49-F238E27FC236}">
                <a16:creationId xmlns:a16="http://schemas.microsoft.com/office/drawing/2014/main" id="{8936CF8B-824C-6D43-87AC-7D28E5F4AF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91590" y="1837944"/>
            <a:ext cx="2477379" cy="42611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8" name="Column Divider">
            <a:extLst>
              <a:ext uri="{FF2B5EF4-FFF2-40B4-BE49-F238E27FC236}">
                <a16:creationId xmlns:a16="http://schemas.microsoft.com/office/drawing/2014/main" id="{EAAA606E-CE35-0449-B08C-449A1A629AD6}"/>
              </a:ext>
            </a:extLst>
          </p:cNvPr>
          <p:cNvCxnSpPr/>
          <p:nvPr/>
        </p:nvCxnSpPr>
        <p:spPr>
          <a:xfrm>
            <a:off x="3364624" y="1838958"/>
            <a:ext cx="0" cy="4261104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Field">
            <a:extLst>
              <a:ext uri="{FF2B5EF4-FFF2-40B4-BE49-F238E27FC236}">
                <a16:creationId xmlns:a16="http://schemas.microsoft.com/office/drawing/2014/main" id="{BBD3C9DD-1023-264E-8B2E-C3737E9E5B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8753" y="1837944"/>
            <a:ext cx="2477379" cy="42611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7" name="Accent Mark">
            <a:extLst>
              <a:ext uri="{FF2B5EF4-FFF2-40B4-BE49-F238E27FC236}">
                <a16:creationId xmlns:a16="http://schemas.microsoft.com/office/drawing/2014/main" id="{3AC36BFD-AA0C-534A-ACB9-5B4A91277AB9}"/>
              </a:ext>
            </a:extLst>
          </p:cNvPr>
          <p:cNvCxnSpPr>
            <a:cxnSpLocks/>
          </p:cNvCxnSpPr>
          <p:nvPr/>
        </p:nvCxnSpPr>
        <p:spPr>
          <a:xfrm flipH="1">
            <a:off x="767895" y="1584959"/>
            <a:ext cx="319957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ubtitle">
            <a:extLst>
              <a:ext uri="{FF2B5EF4-FFF2-40B4-BE49-F238E27FC236}">
                <a16:creationId xmlns:a16="http://schemas.microsoft.com/office/drawing/2014/main" id="{0F29B488-9E06-2A4D-AE0A-AEDAC8C00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1802" y="1000420"/>
            <a:ext cx="10668269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1999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0F194A7A-6F4C-2E4D-9455-39C5AB9DA0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802" y="508001"/>
            <a:ext cx="10668269" cy="492103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399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pic>
        <p:nvPicPr>
          <p:cNvPr id="13" name="Abstract Pattern Strip">
            <a:extLst>
              <a:ext uri="{FF2B5EF4-FFF2-40B4-BE49-F238E27FC236}">
                <a16:creationId xmlns:a16="http://schemas.microsoft.com/office/drawing/2014/main" id="{86CFE0F6-D0AB-E843-A2CE-635D3678C9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04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1" pos="2664">
          <p15:clr>
            <a:srgbClr val="FBAE40"/>
          </p15:clr>
        </p15:guide>
        <p15:guide id="12" pos="4848">
          <p15:clr>
            <a:srgbClr val="FBAE40"/>
          </p15:clr>
        </p15:guide>
        <p15:guide id="13" pos="2544">
          <p15:clr>
            <a:srgbClr val="FBAE40"/>
          </p15:clr>
        </p15:guide>
        <p15:guide id="14" pos="4728">
          <p15:clr>
            <a:srgbClr val="FBAE40"/>
          </p15:clr>
        </p15:guide>
        <p15:guide id="15" pos="6912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- Title/Subtitle 4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Data Texture Cloud">
            <a:extLst>
              <a:ext uri="{FF2B5EF4-FFF2-40B4-BE49-F238E27FC236}">
                <a16:creationId xmlns:a16="http://schemas.microsoft.com/office/drawing/2014/main" id="{8695F751-C528-3B42-8EEE-1DA309C075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41"/>
          <a:stretch/>
        </p:blipFill>
        <p:spPr>
          <a:xfrm>
            <a:off x="9878838" y="521209"/>
            <a:ext cx="2309987" cy="1701811"/>
          </a:xfrm>
          <a:prstGeom prst="rect">
            <a:avLst/>
          </a:prstGeom>
        </p:spPr>
      </p:pic>
      <p:sp>
        <p:nvSpPr>
          <p:cNvPr id="19" name="Slide Number">
            <a:extLst>
              <a:ext uri="{FF2B5EF4-FFF2-40B4-BE49-F238E27FC236}">
                <a16:creationId xmlns:a16="http://schemas.microsoft.com/office/drawing/2014/main" id="{33487866-D41F-8C4E-BEA1-BDF786DFA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801" y="6423660"/>
            <a:ext cx="365665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Footer">
            <a:extLst>
              <a:ext uri="{FF2B5EF4-FFF2-40B4-BE49-F238E27FC236}">
                <a16:creationId xmlns:a16="http://schemas.microsoft.com/office/drawing/2014/main" id="{DC488B96-3C2B-1441-B4FE-C07C0D2ADF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466" y="6423979"/>
            <a:ext cx="40200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/>
              <a:t>Confidential – Oracle Internal</a:t>
            </a:r>
            <a:endParaRPr lang="en-US" dirty="0"/>
          </a:p>
        </p:txBody>
      </p:sp>
      <p:pic>
        <p:nvPicPr>
          <p:cNvPr id="23" name="OTag">
            <a:extLst>
              <a:ext uri="{FF2B5EF4-FFF2-40B4-BE49-F238E27FC236}">
                <a16:creationId xmlns:a16="http://schemas.microsoft.com/office/drawing/2014/main" id="{EBAE077C-DB09-ED47-8D39-D0B8EC31F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200" y="6355080"/>
            <a:ext cx="502789" cy="502920"/>
          </a:xfrm>
          <a:prstGeom prst="rect">
            <a:avLst/>
          </a:prstGeom>
        </p:spPr>
      </p:pic>
      <p:sp>
        <p:nvSpPr>
          <p:cNvPr id="35" name="Text Field">
            <a:extLst>
              <a:ext uri="{FF2B5EF4-FFF2-40B4-BE49-F238E27FC236}">
                <a16:creationId xmlns:a16="http://schemas.microsoft.com/office/drawing/2014/main" id="{339804BB-2EA6-8C4F-866E-E719BA537F8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51168" y="1837944"/>
            <a:ext cx="2477379" cy="42611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0" name="Column Divider">
            <a:extLst>
              <a:ext uri="{FF2B5EF4-FFF2-40B4-BE49-F238E27FC236}">
                <a16:creationId xmlns:a16="http://schemas.microsoft.com/office/drawing/2014/main" id="{69DCFAC0-F500-FF4B-9DC2-971161B458E5}"/>
              </a:ext>
            </a:extLst>
          </p:cNvPr>
          <p:cNvCxnSpPr/>
          <p:nvPr/>
        </p:nvCxnSpPr>
        <p:spPr>
          <a:xfrm>
            <a:off x="8824201" y="1838958"/>
            <a:ext cx="0" cy="4261104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Field">
            <a:extLst>
              <a:ext uri="{FF2B5EF4-FFF2-40B4-BE49-F238E27FC236}">
                <a16:creationId xmlns:a16="http://schemas.microsoft.com/office/drawing/2014/main" id="{32015544-9835-C645-A5B4-B9C3710188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19856" y="1837944"/>
            <a:ext cx="2477379" cy="42611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9" name="Column Divider">
            <a:extLst>
              <a:ext uri="{FF2B5EF4-FFF2-40B4-BE49-F238E27FC236}">
                <a16:creationId xmlns:a16="http://schemas.microsoft.com/office/drawing/2014/main" id="{6D056399-51EB-AC43-94D0-5FE8C7D62D3A}"/>
              </a:ext>
            </a:extLst>
          </p:cNvPr>
          <p:cNvCxnSpPr/>
          <p:nvPr/>
        </p:nvCxnSpPr>
        <p:spPr>
          <a:xfrm>
            <a:off x="6094413" y="1838958"/>
            <a:ext cx="0" cy="4261104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Field">
            <a:extLst>
              <a:ext uri="{FF2B5EF4-FFF2-40B4-BE49-F238E27FC236}">
                <a16:creationId xmlns:a16="http://schemas.microsoft.com/office/drawing/2014/main" id="{8936CF8B-824C-6D43-87AC-7D28E5F4AF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91590" y="1837944"/>
            <a:ext cx="2477379" cy="42611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8" name="Column Divider">
            <a:extLst>
              <a:ext uri="{FF2B5EF4-FFF2-40B4-BE49-F238E27FC236}">
                <a16:creationId xmlns:a16="http://schemas.microsoft.com/office/drawing/2014/main" id="{EAAA606E-CE35-0449-B08C-449A1A629AD6}"/>
              </a:ext>
            </a:extLst>
          </p:cNvPr>
          <p:cNvCxnSpPr/>
          <p:nvPr/>
        </p:nvCxnSpPr>
        <p:spPr>
          <a:xfrm>
            <a:off x="3364624" y="1838958"/>
            <a:ext cx="0" cy="4261104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Field">
            <a:extLst>
              <a:ext uri="{FF2B5EF4-FFF2-40B4-BE49-F238E27FC236}">
                <a16:creationId xmlns:a16="http://schemas.microsoft.com/office/drawing/2014/main" id="{BBD3C9DD-1023-264E-8B2E-C3737E9E5B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8753" y="1837944"/>
            <a:ext cx="2477379" cy="42611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7" name="Accent Mark">
            <a:extLst>
              <a:ext uri="{FF2B5EF4-FFF2-40B4-BE49-F238E27FC236}">
                <a16:creationId xmlns:a16="http://schemas.microsoft.com/office/drawing/2014/main" id="{3AC36BFD-AA0C-534A-ACB9-5B4A91277AB9}"/>
              </a:ext>
            </a:extLst>
          </p:cNvPr>
          <p:cNvCxnSpPr>
            <a:cxnSpLocks/>
          </p:cNvCxnSpPr>
          <p:nvPr/>
        </p:nvCxnSpPr>
        <p:spPr>
          <a:xfrm flipH="1">
            <a:off x="767895" y="1584959"/>
            <a:ext cx="319957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ubtitle">
            <a:extLst>
              <a:ext uri="{FF2B5EF4-FFF2-40B4-BE49-F238E27FC236}">
                <a16:creationId xmlns:a16="http://schemas.microsoft.com/office/drawing/2014/main" id="{0F29B488-9E06-2A4D-AE0A-AEDAC8C00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1802" y="1000420"/>
            <a:ext cx="10668269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1999" b="0" i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0F194A7A-6F4C-2E4D-9455-39C5AB9DA0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802" y="508001"/>
            <a:ext cx="10668269" cy="492103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399" b="1" i="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pic>
        <p:nvPicPr>
          <p:cNvPr id="13" name="Abstract Pattern Strip">
            <a:extLst>
              <a:ext uri="{FF2B5EF4-FFF2-40B4-BE49-F238E27FC236}">
                <a16:creationId xmlns:a16="http://schemas.microsoft.com/office/drawing/2014/main" id="{86CFE0F6-D0AB-E843-A2CE-635D3678C9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13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1" pos="2664">
          <p15:clr>
            <a:srgbClr val="FBAE40"/>
          </p15:clr>
        </p15:guide>
        <p15:guide id="12" pos="4848">
          <p15:clr>
            <a:srgbClr val="FBAE40"/>
          </p15:clr>
        </p15:guide>
        <p15:guide id="13" pos="2544">
          <p15:clr>
            <a:srgbClr val="FBAE40"/>
          </p15:clr>
        </p15:guide>
        <p15:guide id="14" pos="4728">
          <p15:clr>
            <a:srgbClr val="FBAE40"/>
          </p15:clr>
        </p15:guide>
        <p15:guide id="15" pos="6912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Title Quad Infographic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Data Texture Cloud">
            <a:extLst>
              <a:ext uri="{FF2B5EF4-FFF2-40B4-BE49-F238E27FC236}">
                <a16:creationId xmlns:a16="http://schemas.microsoft.com/office/drawing/2014/main" id="{8BD3F0B2-DFCC-714A-8B07-137F7BAF03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9"/>
          <a:stretch/>
        </p:blipFill>
        <p:spPr>
          <a:xfrm>
            <a:off x="9878838" y="521208"/>
            <a:ext cx="2309987" cy="1700784"/>
          </a:xfrm>
          <a:prstGeom prst="rect">
            <a:avLst/>
          </a:prstGeom>
        </p:spPr>
      </p:pic>
      <p:sp>
        <p:nvSpPr>
          <p:cNvPr id="17" name="Slide Number">
            <a:extLst>
              <a:ext uri="{FF2B5EF4-FFF2-40B4-BE49-F238E27FC236}">
                <a16:creationId xmlns:a16="http://schemas.microsoft.com/office/drawing/2014/main" id="{237B0D71-84FB-B345-90D3-3D24EEBD0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801" y="6423660"/>
            <a:ext cx="365665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ooter">
            <a:extLst>
              <a:ext uri="{FF2B5EF4-FFF2-40B4-BE49-F238E27FC236}">
                <a16:creationId xmlns:a16="http://schemas.microsoft.com/office/drawing/2014/main" id="{E8C41388-5BBD-104D-B01B-C28BA79896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466" y="6423979"/>
            <a:ext cx="40200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/>
              <a:t>Confidential – Oracle Internal</a:t>
            </a:r>
            <a:endParaRPr lang="en-US" dirty="0"/>
          </a:p>
        </p:txBody>
      </p:sp>
      <p:pic>
        <p:nvPicPr>
          <p:cNvPr id="23" name="OTag">
            <a:extLst>
              <a:ext uri="{FF2B5EF4-FFF2-40B4-BE49-F238E27FC236}">
                <a16:creationId xmlns:a16="http://schemas.microsoft.com/office/drawing/2014/main" id="{F7FA49ED-B139-8A43-A7E7-4EEB220FD9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200" y="6355080"/>
            <a:ext cx="502789" cy="502920"/>
          </a:xfrm>
          <a:prstGeom prst="rect">
            <a:avLst/>
          </a:prstGeom>
        </p:spPr>
      </p:pic>
      <p:sp>
        <p:nvSpPr>
          <p:cNvPr id="32" name="Text Field">
            <a:extLst>
              <a:ext uri="{FF2B5EF4-FFF2-40B4-BE49-F238E27FC236}">
                <a16:creationId xmlns:a16="http://schemas.microsoft.com/office/drawing/2014/main" id="{41923FF5-9A13-1F4B-89D9-62FE2B43835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22681" y="4222751"/>
            <a:ext cx="3202870" cy="18732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6" name="Picture Placeholder">
            <a:extLst>
              <a:ext uri="{FF2B5EF4-FFF2-40B4-BE49-F238E27FC236}">
                <a16:creationId xmlns:a16="http://schemas.microsoft.com/office/drawing/2014/main" id="{E401E47D-2565-384E-8A5E-2C02D2EAAAAB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48649" y="4222112"/>
            <a:ext cx="1618067" cy="161848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1" name="Text Field">
            <a:extLst>
              <a:ext uri="{FF2B5EF4-FFF2-40B4-BE49-F238E27FC236}">
                <a16:creationId xmlns:a16="http://schemas.microsoft.com/office/drawing/2014/main" id="{0EDDA99D-1B70-A347-9716-4968C6A671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22681" y="1837945"/>
            <a:ext cx="3202870" cy="18732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Picture Placeholder">
            <a:extLst>
              <a:ext uri="{FF2B5EF4-FFF2-40B4-BE49-F238E27FC236}">
                <a16:creationId xmlns:a16="http://schemas.microsoft.com/office/drawing/2014/main" id="{422BC426-FCDB-1347-93C5-E0102AEBC39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6348649" y="1838324"/>
            <a:ext cx="1618067" cy="161848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9" name="Text Field">
            <a:extLst>
              <a:ext uri="{FF2B5EF4-FFF2-40B4-BE49-F238E27FC236}">
                <a16:creationId xmlns:a16="http://schemas.microsoft.com/office/drawing/2014/main" id="{031D2CD6-C0D8-8147-83B7-2E2A8E8722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34559" y="4222751"/>
            <a:ext cx="3202870" cy="18732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4" name="Picture Placeholder">
            <a:extLst>
              <a:ext uri="{FF2B5EF4-FFF2-40B4-BE49-F238E27FC236}">
                <a16:creationId xmlns:a16="http://schemas.microsoft.com/office/drawing/2014/main" id="{B5E51CE6-D9C1-DD40-936F-2F700452F826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760527" y="4222112"/>
            <a:ext cx="1618067" cy="161848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Text Field">
            <a:extLst>
              <a:ext uri="{FF2B5EF4-FFF2-40B4-BE49-F238E27FC236}">
                <a16:creationId xmlns:a16="http://schemas.microsoft.com/office/drawing/2014/main" id="{C023883C-5CAF-9849-B009-1426F3585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34559" y="1837945"/>
            <a:ext cx="3202870" cy="18732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Picture Placeholder">
            <a:extLst>
              <a:ext uri="{FF2B5EF4-FFF2-40B4-BE49-F238E27FC236}">
                <a16:creationId xmlns:a16="http://schemas.microsoft.com/office/drawing/2014/main" id="{DC7ED535-9B24-2444-9E27-765F743C79F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527" y="1838324"/>
            <a:ext cx="1618067" cy="161848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cxnSp>
        <p:nvCxnSpPr>
          <p:cNvPr id="21" name="Accent Mark">
            <a:extLst>
              <a:ext uri="{FF2B5EF4-FFF2-40B4-BE49-F238E27FC236}">
                <a16:creationId xmlns:a16="http://schemas.microsoft.com/office/drawing/2014/main" id="{D571D6B8-92AB-DB4F-A5F4-631397E0C079}"/>
              </a:ext>
            </a:extLst>
          </p:cNvPr>
          <p:cNvCxnSpPr>
            <a:cxnSpLocks/>
          </p:cNvCxnSpPr>
          <p:nvPr/>
        </p:nvCxnSpPr>
        <p:spPr>
          <a:xfrm flipH="1">
            <a:off x="767895" y="1584959"/>
            <a:ext cx="319957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">
            <a:extLst>
              <a:ext uri="{FF2B5EF4-FFF2-40B4-BE49-F238E27FC236}">
                <a16:creationId xmlns:a16="http://schemas.microsoft.com/office/drawing/2014/main" id="{7DD3CC2C-3EE3-F040-84F6-EA7D7954451C}"/>
              </a:ext>
            </a:extLst>
          </p:cNvPr>
          <p:cNvSpPr txBox="1">
            <a:spLocks/>
          </p:cNvSpPr>
          <p:nvPr/>
        </p:nvSpPr>
        <p:spPr>
          <a:xfrm>
            <a:off x="761802" y="508000"/>
            <a:ext cx="10668269" cy="82296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tx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399" dirty="0"/>
              <a:t>Title</a:t>
            </a:r>
          </a:p>
        </p:txBody>
      </p:sp>
      <p:pic>
        <p:nvPicPr>
          <p:cNvPr id="14" name="Abstract Pattern Strip">
            <a:extLst>
              <a:ext uri="{FF2B5EF4-FFF2-40B4-BE49-F238E27FC236}">
                <a16:creationId xmlns:a16="http://schemas.microsoft.com/office/drawing/2014/main" id="{B4434DF1-0EE2-E34C-87FA-1D0A13D66B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0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-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ata Texture Cloud">
            <a:extLst>
              <a:ext uri="{FF2B5EF4-FFF2-40B4-BE49-F238E27FC236}">
                <a16:creationId xmlns:a16="http://schemas.microsoft.com/office/drawing/2014/main" id="{69E8962B-1EEF-2B4C-BB20-FCE8104EC6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23"/>
          <a:stretch/>
        </p:blipFill>
        <p:spPr>
          <a:xfrm flipH="1">
            <a:off x="-1" y="1179012"/>
            <a:ext cx="2900120" cy="1681057"/>
          </a:xfrm>
          <a:prstGeom prst="rect">
            <a:avLst/>
          </a:prstGeom>
        </p:spPr>
      </p:pic>
      <p:pic>
        <p:nvPicPr>
          <p:cNvPr id="18" name="OTag">
            <a:extLst>
              <a:ext uri="{FF2B5EF4-FFF2-40B4-BE49-F238E27FC236}">
                <a16:creationId xmlns:a16="http://schemas.microsoft.com/office/drawing/2014/main" id="{7BFEFC66-2347-E947-A49E-DD43E74CC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200" y="6355080"/>
            <a:ext cx="502789" cy="502920"/>
          </a:xfrm>
          <a:prstGeom prst="rect">
            <a:avLst/>
          </a:prstGeom>
        </p:spPr>
      </p:pic>
      <p:cxnSp>
        <p:nvCxnSpPr>
          <p:cNvPr id="26" name="Accent Mark">
            <a:extLst>
              <a:ext uri="{FF2B5EF4-FFF2-40B4-BE49-F238E27FC236}">
                <a16:creationId xmlns:a16="http://schemas.microsoft.com/office/drawing/2014/main" id="{0128FA38-C7A0-1C40-B6A7-8B991B8BE254}"/>
              </a:ext>
            </a:extLst>
          </p:cNvPr>
          <p:cNvCxnSpPr>
            <a:cxnSpLocks/>
          </p:cNvCxnSpPr>
          <p:nvPr/>
        </p:nvCxnSpPr>
        <p:spPr>
          <a:xfrm flipH="1">
            <a:off x="1017765" y="4114800"/>
            <a:ext cx="319957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ubhead">
            <a:extLst>
              <a:ext uri="{FF2B5EF4-FFF2-40B4-BE49-F238E27FC236}">
                <a16:creationId xmlns:a16="http://schemas.microsoft.com/office/drawing/2014/main" id="{DE85AE1C-733D-7244-A6DA-C3ADBC76ED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17765" y="3519554"/>
            <a:ext cx="10156338" cy="34124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399" b="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goes here on one line</a:t>
            </a:r>
          </a:p>
        </p:txBody>
      </p:sp>
      <p:sp>
        <p:nvSpPr>
          <p:cNvPr id="24" name="Title">
            <a:extLst>
              <a:ext uri="{FF2B5EF4-FFF2-40B4-BE49-F238E27FC236}">
                <a16:creationId xmlns:a16="http://schemas.microsoft.com/office/drawing/2014/main" id="{461BB5F1-8825-7944-96EB-8445317513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7765" y="2459230"/>
            <a:ext cx="10156338" cy="1025922"/>
          </a:xfrm>
        </p:spPr>
        <p:txBody>
          <a:bodyPr wrap="square" anchor="b">
            <a:noAutofit/>
          </a:bodyPr>
          <a:lstStyle>
            <a:lvl1pPr algn="l">
              <a:lnSpc>
                <a:spcPts val="3999"/>
              </a:lnSpc>
              <a:defRPr sz="3999" b="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Title goes here (up to two lines) </a:t>
            </a:r>
            <a:br>
              <a:rPr lang="en-US" dirty="0"/>
            </a:br>
            <a:r>
              <a:rPr lang="en-US" dirty="0"/>
              <a:t>Georgia Regular 40pt</a:t>
            </a:r>
          </a:p>
        </p:txBody>
      </p:sp>
      <p:pic>
        <p:nvPicPr>
          <p:cNvPr id="27" name="Oracle Logo">
            <a:extLst>
              <a:ext uri="{FF2B5EF4-FFF2-40B4-BE49-F238E27FC236}">
                <a16:creationId xmlns:a16="http://schemas.microsoft.com/office/drawing/2014/main" id="{4CBFB345-7BA7-0F4A-9E93-37E587DAA3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03447" y="726542"/>
            <a:ext cx="2331113" cy="489373"/>
          </a:xfrm>
          <a:prstGeom prst="rect">
            <a:avLst/>
          </a:prstGeom>
        </p:spPr>
      </p:pic>
      <p:sp>
        <p:nvSpPr>
          <p:cNvPr id="10" name="Text Field">
            <a:extLst>
              <a:ext uri="{FF2B5EF4-FFF2-40B4-BE49-F238E27FC236}">
                <a16:creationId xmlns:a16="http://schemas.microsoft.com/office/drawing/2014/main" id="{3B955B49-F36B-EB4F-AB69-FBF0ADA0BF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17765" y="4706393"/>
            <a:ext cx="5076648" cy="895181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Organization, Division or Business Unit</a:t>
            </a:r>
          </a:p>
          <a:p>
            <a:pPr lvl="0"/>
            <a:r>
              <a:rPr lang="en-US" dirty="0"/>
              <a:t>Month 00, 2019</a:t>
            </a:r>
          </a:p>
        </p:txBody>
      </p:sp>
      <p:sp>
        <p:nvSpPr>
          <p:cNvPr id="11" name="Text Field">
            <a:extLst>
              <a:ext uri="{FF2B5EF4-FFF2-40B4-BE49-F238E27FC236}">
                <a16:creationId xmlns:a16="http://schemas.microsoft.com/office/drawing/2014/main" id="{F5080E03-4D40-2D4C-B9AE-5A941EDB113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17765" y="4368800"/>
            <a:ext cx="5076648" cy="266291"/>
          </a:xfrm>
        </p:spPr>
        <p:txBody>
          <a:bodyPr>
            <a:no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13799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- Title Quad Infographi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Data Texture Cloud">
            <a:extLst>
              <a:ext uri="{FF2B5EF4-FFF2-40B4-BE49-F238E27FC236}">
                <a16:creationId xmlns:a16="http://schemas.microsoft.com/office/drawing/2014/main" id="{C006553D-D7BA-DA42-89BB-D18B94E422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41"/>
          <a:stretch/>
        </p:blipFill>
        <p:spPr>
          <a:xfrm>
            <a:off x="9878838" y="521209"/>
            <a:ext cx="2309987" cy="1701811"/>
          </a:xfrm>
          <a:prstGeom prst="rect">
            <a:avLst/>
          </a:prstGeom>
        </p:spPr>
      </p:pic>
      <p:sp>
        <p:nvSpPr>
          <p:cNvPr id="17" name="Slide Number">
            <a:extLst>
              <a:ext uri="{FF2B5EF4-FFF2-40B4-BE49-F238E27FC236}">
                <a16:creationId xmlns:a16="http://schemas.microsoft.com/office/drawing/2014/main" id="{237B0D71-84FB-B345-90D3-3D24EEBD0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801" y="6423660"/>
            <a:ext cx="365665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ooter">
            <a:extLst>
              <a:ext uri="{FF2B5EF4-FFF2-40B4-BE49-F238E27FC236}">
                <a16:creationId xmlns:a16="http://schemas.microsoft.com/office/drawing/2014/main" id="{E8C41388-5BBD-104D-B01B-C28BA79896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466" y="6423979"/>
            <a:ext cx="40200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/>
              <a:t>Confidential – Oracle Internal</a:t>
            </a:r>
            <a:endParaRPr lang="en-US" dirty="0"/>
          </a:p>
        </p:txBody>
      </p:sp>
      <p:pic>
        <p:nvPicPr>
          <p:cNvPr id="23" name="OTag">
            <a:extLst>
              <a:ext uri="{FF2B5EF4-FFF2-40B4-BE49-F238E27FC236}">
                <a16:creationId xmlns:a16="http://schemas.microsoft.com/office/drawing/2014/main" id="{F7FA49ED-B139-8A43-A7E7-4EEB220FD9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200" y="6355080"/>
            <a:ext cx="502789" cy="502920"/>
          </a:xfrm>
          <a:prstGeom prst="rect">
            <a:avLst/>
          </a:prstGeom>
        </p:spPr>
      </p:pic>
      <p:sp>
        <p:nvSpPr>
          <p:cNvPr id="32" name="Text Field">
            <a:extLst>
              <a:ext uri="{FF2B5EF4-FFF2-40B4-BE49-F238E27FC236}">
                <a16:creationId xmlns:a16="http://schemas.microsoft.com/office/drawing/2014/main" id="{41923FF5-9A13-1F4B-89D9-62FE2B43835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22681" y="4222751"/>
            <a:ext cx="3202870" cy="187324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6" name="Picture Placeholder">
            <a:extLst>
              <a:ext uri="{FF2B5EF4-FFF2-40B4-BE49-F238E27FC236}">
                <a16:creationId xmlns:a16="http://schemas.microsoft.com/office/drawing/2014/main" id="{E401E47D-2565-384E-8A5E-2C02D2EAAAAB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48649" y="4222112"/>
            <a:ext cx="1618067" cy="16184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Text Field">
            <a:extLst>
              <a:ext uri="{FF2B5EF4-FFF2-40B4-BE49-F238E27FC236}">
                <a16:creationId xmlns:a16="http://schemas.microsoft.com/office/drawing/2014/main" id="{0EDDA99D-1B70-A347-9716-4968C6A671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22681" y="1837945"/>
            <a:ext cx="3202870" cy="187324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Picture Placeholder">
            <a:extLst>
              <a:ext uri="{FF2B5EF4-FFF2-40B4-BE49-F238E27FC236}">
                <a16:creationId xmlns:a16="http://schemas.microsoft.com/office/drawing/2014/main" id="{422BC426-FCDB-1347-93C5-E0102AEBC39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6348649" y="1838324"/>
            <a:ext cx="1618067" cy="16184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Text Field">
            <a:extLst>
              <a:ext uri="{FF2B5EF4-FFF2-40B4-BE49-F238E27FC236}">
                <a16:creationId xmlns:a16="http://schemas.microsoft.com/office/drawing/2014/main" id="{031D2CD6-C0D8-8147-83B7-2E2A8E8722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34559" y="4222751"/>
            <a:ext cx="3202870" cy="187324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4" name="Picture Placeholder">
            <a:extLst>
              <a:ext uri="{FF2B5EF4-FFF2-40B4-BE49-F238E27FC236}">
                <a16:creationId xmlns:a16="http://schemas.microsoft.com/office/drawing/2014/main" id="{B5E51CE6-D9C1-DD40-936F-2F700452F826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760527" y="4222112"/>
            <a:ext cx="1618067" cy="16184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ext Field">
            <a:extLst>
              <a:ext uri="{FF2B5EF4-FFF2-40B4-BE49-F238E27FC236}">
                <a16:creationId xmlns:a16="http://schemas.microsoft.com/office/drawing/2014/main" id="{C023883C-5CAF-9849-B009-1426F3585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34559" y="1837945"/>
            <a:ext cx="3202870" cy="187324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Picture Placeholder">
            <a:extLst>
              <a:ext uri="{FF2B5EF4-FFF2-40B4-BE49-F238E27FC236}">
                <a16:creationId xmlns:a16="http://schemas.microsoft.com/office/drawing/2014/main" id="{DC7ED535-9B24-2444-9E27-765F743C79F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527" y="1838324"/>
            <a:ext cx="1618067" cy="16184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21" name="Accent Mark">
            <a:extLst>
              <a:ext uri="{FF2B5EF4-FFF2-40B4-BE49-F238E27FC236}">
                <a16:creationId xmlns:a16="http://schemas.microsoft.com/office/drawing/2014/main" id="{D571D6B8-92AB-DB4F-A5F4-631397E0C079}"/>
              </a:ext>
            </a:extLst>
          </p:cNvPr>
          <p:cNvCxnSpPr>
            <a:cxnSpLocks/>
          </p:cNvCxnSpPr>
          <p:nvPr/>
        </p:nvCxnSpPr>
        <p:spPr>
          <a:xfrm flipH="1">
            <a:off x="767895" y="1584959"/>
            <a:ext cx="319957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">
            <a:extLst>
              <a:ext uri="{FF2B5EF4-FFF2-40B4-BE49-F238E27FC236}">
                <a16:creationId xmlns:a16="http://schemas.microsoft.com/office/drawing/2014/main" id="{7DD3CC2C-3EE3-F040-84F6-EA7D7954451C}"/>
              </a:ext>
            </a:extLst>
          </p:cNvPr>
          <p:cNvSpPr txBox="1">
            <a:spLocks/>
          </p:cNvSpPr>
          <p:nvPr/>
        </p:nvSpPr>
        <p:spPr>
          <a:xfrm>
            <a:off x="761802" y="508000"/>
            <a:ext cx="10668269" cy="82296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tx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399" dirty="0">
                <a:solidFill>
                  <a:schemeClr val="bg1"/>
                </a:solidFill>
              </a:rPr>
              <a:t>Title</a:t>
            </a:r>
          </a:p>
        </p:txBody>
      </p:sp>
      <p:pic>
        <p:nvPicPr>
          <p:cNvPr id="14" name="Abstract Pattern Strip">
            <a:extLst>
              <a:ext uri="{FF2B5EF4-FFF2-40B4-BE49-F238E27FC236}">
                <a16:creationId xmlns:a16="http://schemas.microsoft.com/office/drawing/2014/main" id="{B4434DF1-0EE2-E34C-87FA-1D0A13D66B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7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Title/Subtitle Quad Infographic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Data Texture Cloud">
            <a:extLst>
              <a:ext uri="{FF2B5EF4-FFF2-40B4-BE49-F238E27FC236}">
                <a16:creationId xmlns:a16="http://schemas.microsoft.com/office/drawing/2014/main" id="{8BD3F0B2-DFCC-714A-8B07-137F7BAF03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9"/>
          <a:stretch/>
        </p:blipFill>
        <p:spPr>
          <a:xfrm>
            <a:off x="9878838" y="521208"/>
            <a:ext cx="2309987" cy="1700784"/>
          </a:xfrm>
          <a:prstGeom prst="rect">
            <a:avLst/>
          </a:prstGeom>
        </p:spPr>
      </p:pic>
      <p:sp>
        <p:nvSpPr>
          <p:cNvPr id="17" name="Slide Number">
            <a:extLst>
              <a:ext uri="{FF2B5EF4-FFF2-40B4-BE49-F238E27FC236}">
                <a16:creationId xmlns:a16="http://schemas.microsoft.com/office/drawing/2014/main" id="{237B0D71-84FB-B345-90D3-3D24EEBD0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801" y="6423660"/>
            <a:ext cx="365665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ooter">
            <a:extLst>
              <a:ext uri="{FF2B5EF4-FFF2-40B4-BE49-F238E27FC236}">
                <a16:creationId xmlns:a16="http://schemas.microsoft.com/office/drawing/2014/main" id="{E8C41388-5BBD-104D-B01B-C28BA79896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466" y="6423979"/>
            <a:ext cx="40200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/>
              <a:t>Confidential – Oracle Internal</a:t>
            </a:r>
            <a:endParaRPr lang="en-US" dirty="0"/>
          </a:p>
        </p:txBody>
      </p:sp>
      <p:pic>
        <p:nvPicPr>
          <p:cNvPr id="23" name="OTag">
            <a:extLst>
              <a:ext uri="{FF2B5EF4-FFF2-40B4-BE49-F238E27FC236}">
                <a16:creationId xmlns:a16="http://schemas.microsoft.com/office/drawing/2014/main" id="{F7FA49ED-B139-8A43-A7E7-4EEB220FD9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200" y="6355080"/>
            <a:ext cx="502789" cy="502920"/>
          </a:xfrm>
          <a:prstGeom prst="rect">
            <a:avLst/>
          </a:prstGeom>
        </p:spPr>
      </p:pic>
      <p:sp>
        <p:nvSpPr>
          <p:cNvPr id="32" name="Text Field">
            <a:extLst>
              <a:ext uri="{FF2B5EF4-FFF2-40B4-BE49-F238E27FC236}">
                <a16:creationId xmlns:a16="http://schemas.microsoft.com/office/drawing/2014/main" id="{41923FF5-9A13-1F4B-89D9-62FE2B43835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22681" y="4222751"/>
            <a:ext cx="3202870" cy="18732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6" name="Picture Placeholder">
            <a:extLst>
              <a:ext uri="{FF2B5EF4-FFF2-40B4-BE49-F238E27FC236}">
                <a16:creationId xmlns:a16="http://schemas.microsoft.com/office/drawing/2014/main" id="{E401E47D-2565-384E-8A5E-2C02D2EAAAAB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48649" y="4222112"/>
            <a:ext cx="1618067" cy="161848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1" name="Text Field">
            <a:extLst>
              <a:ext uri="{FF2B5EF4-FFF2-40B4-BE49-F238E27FC236}">
                <a16:creationId xmlns:a16="http://schemas.microsoft.com/office/drawing/2014/main" id="{0EDDA99D-1B70-A347-9716-4968C6A671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22681" y="1837945"/>
            <a:ext cx="3202870" cy="18732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Picture Placeholder">
            <a:extLst>
              <a:ext uri="{FF2B5EF4-FFF2-40B4-BE49-F238E27FC236}">
                <a16:creationId xmlns:a16="http://schemas.microsoft.com/office/drawing/2014/main" id="{422BC426-FCDB-1347-93C5-E0102AEBC39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6348649" y="1838324"/>
            <a:ext cx="1618067" cy="161848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9" name="Text Field">
            <a:extLst>
              <a:ext uri="{FF2B5EF4-FFF2-40B4-BE49-F238E27FC236}">
                <a16:creationId xmlns:a16="http://schemas.microsoft.com/office/drawing/2014/main" id="{031D2CD6-C0D8-8147-83B7-2E2A8E8722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34559" y="4222751"/>
            <a:ext cx="3202870" cy="18732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4" name="Picture Placeholder">
            <a:extLst>
              <a:ext uri="{FF2B5EF4-FFF2-40B4-BE49-F238E27FC236}">
                <a16:creationId xmlns:a16="http://schemas.microsoft.com/office/drawing/2014/main" id="{B5E51CE6-D9C1-DD40-936F-2F700452F826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760527" y="4222112"/>
            <a:ext cx="1618067" cy="161848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Text Field">
            <a:extLst>
              <a:ext uri="{FF2B5EF4-FFF2-40B4-BE49-F238E27FC236}">
                <a16:creationId xmlns:a16="http://schemas.microsoft.com/office/drawing/2014/main" id="{C023883C-5CAF-9849-B009-1426F3585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34559" y="1837945"/>
            <a:ext cx="3202870" cy="18732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Picture Placeholder">
            <a:extLst>
              <a:ext uri="{FF2B5EF4-FFF2-40B4-BE49-F238E27FC236}">
                <a16:creationId xmlns:a16="http://schemas.microsoft.com/office/drawing/2014/main" id="{DC7ED535-9B24-2444-9E27-765F743C79F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527" y="1838324"/>
            <a:ext cx="1618067" cy="161848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cxnSp>
        <p:nvCxnSpPr>
          <p:cNvPr id="21" name="Accent Mark">
            <a:extLst>
              <a:ext uri="{FF2B5EF4-FFF2-40B4-BE49-F238E27FC236}">
                <a16:creationId xmlns:a16="http://schemas.microsoft.com/office/drawing/2014/main" id="{D571D6B8-92AB-DB4F-A5F4-631397E0C079}"/>
              </a:ext>
            </a:extLst>
          </p:cNvPr>
          <p:cNvCxnSpPr>
            <a:cxnSpLocks/>
          </p:cNvCxnSpPr>
          <p:nvPr/>
        </p:nvCxnSpPr>
        <p:spPr>
          <a:xfrm flipH="1">
            <a:off x="767895" y="1584959"/>
            <a:ext cx="319957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ubtitle">
            <a:extLst>
              <a:ext uri="{FF2B5EF4-FFF2-40B4-BE49-F238E27FC236}">
                <a16:creationId xmlns:a16="http://schemas.microsoft.com/office/drawing/2014/main" id="{F8627394-C302-DF4A-A2CC-76DC053BE2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1802" y="1000420"/>
            <a:ext cx="10668269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1999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4" name="Title">
            <a:extLst>
              <a:ext uri="{FF2B5EF4-FFF2-40B4-BE49-F238E27FC236}">
                <a16:creationId xmlns:a16="http://schemas.microsoft.com/office/drawing/2014/main" id="{8C9BB090-903F-7141-8040-376390E8FE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802" y="508001"/>
            <a:ext cx="10668269" cy="492103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399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pic>
        <p:nvPicPr>
          <p:cNvPr id="14" name="Abstract Pattern Strip">
            <a:extLst>
              <a:ext uri="{FF2B5EF4-FFF2-40B4-BE49-F238E27FC236}">
                <a16:creationId xmlns:a16="http://schemas.microsoft.com/office/drawing/2014/main" id="{B4434DF1-0EE2-E34C-87FA-1D0A13D66B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3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- Title/Subtitle Quad Infographi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Data Texture Cloud">
            <a:extLst>
              <a:ext uri="{FF2B5EF4-FFF2-40B4-BE49-F238E27FC236}">
                <a16:creationId xmlns:a16="http://schemas.microsoft.com/office/drawing/2014/main" id="{6C2FDC6D-E2FF-5847-B9AA-DD9B91EC4B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41"/>
          <a:stretch/>
        </p:blipFill>
        <p:spPr>
          <a:xfrm>
            <a:off x="9878838" y="521209"/>
            <a:ext cx="2309987" cy="1701811"/>
          </a:xfrm>
          <a:prstGeom prst="rect">
            <a:avLst/>
          </a:prstGeom>
        </p:spPr>
      </p:pic>
      <p:sp>
        <p:nvSpPr>
          <p:cNvPr id="17" name="Slide Number">
            <a:extLst>
              <a:ext uri="{FF2B5EF4-FFF2-40B4-BE49-F238E27FC236}">
                <a16:creationId xmlns:a16="http://schemas.microsoft.com/office/drawing/2014/main" id="{237B0D71-84FB-B345-90D3-3D24EEBD0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801" y="6423660"/>
            <a:ext cx="365665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ooter">
            <a:extLst>
              <a:ext uri="{FF2B5EF4-FFF2-40B4-BE49-F238E27FC236}">
                <a16:creationId xmlns:a16="http://schemas.microsoft.com/office/drawing/2014/main" id="{E8C41388-5BBD-104D-B01B-C28BA79896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466" y="6423979"/>
            <a:ext cx="40200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/>
              <a:t>Confidential – Oracle Internal</a:t>
            </a:r>
            <a:endParaRPr lang="en-US" dirty="0"/>
          </a:p>
        </p:txBody>
      </p:sp>
      <p:pic>
        <p:nvPicPr>
          <p:cNvPr id="23" name="OTag">
            <a:extLst>
              <a:ext uri="{FF2B5EF4-FFF2-40B4-BE49-F238E27FC236}">
                <a16:creationId xmlns:a16="http://schemas.microsoft.com/office/drawing/2014/main" id="{F7FA49ED-B139-8A43-A7E7-4EEB220FD9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200" y="6355080"/>
            <a:ext cx="502789" cy="502920"/>
          </a:xfrm>
          <a:prstGeom prst="rect">
            <a:avLst/>
          </a:prstGeom>
        </p:spPr>
      </p:pic>
      <p:sp>
        <p:nvSpPr>
          <p:cNvPr id="32" name="Text Field">
            <a:extLst>
              <a:ext uri="{FF2B5EF4-FFF2-40B4-BE49-F238E27FC236}">
                <a16:creationId xmlns:a16="http://schemas.microsoft.com/office/drawing/2014/main" id="{41923FF5-9A13-1F4B-89D9-62FE2B43835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22681" y="4222751"/>
            <a:ext cx="3202870" cy="187324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6" name="Picture Placeholder">
            <a:extLst>
              <a:ext uri="{FF2B5EF4-FFF2-40B4-BE49-F238E27FC236}">
                <a16:creationId xmlns:a16="http://schemas.microsoft.com/office/drawing/2014/main" id="{E401E47D-2565-384E-8A5E-2C02D2EAAAAB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48649" y="4222112"/>
            <a:ext cx="1618067" cy="16184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Text Field">
            <a:extLst>
              <a:ext uri="{FF2B5EF4-FFF2-40B4-BE49-F238E27FC236}">
                <a16:creationId xmlns:a16="http://schemas.microsoft.com/office/drawing/2014/main" id="{0EDDA99D-1B70-A347-9716-4968C6A671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22681" y="1837945"/>
            <a:ext cx="3202870" cy="187324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Picture Placeholder">
            <a:extLst>
              <a:ext uri="{FF2B5EF4-FFF2-40B4-BE49-F238E27FC236}">
                <a16:creationId xmlns:a16="http://schemas.microsoft.com/office/drawing/2014/main" id="{422BC426-FCDB-1347-93C5-E0102AEBC39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6348649" y="1838324"/>
            <a:ext cx="1618067" cy="16184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Text Field">
            <a:extLst>
              <a:ext uri="{FF2B5EF4-FFF2-40B4-BE49-F238E27FC236}">
                <a16:creationId xmlns:a16="http://schemas.microsoft.com/office/drawing/2014/main" id="{031D2CD6-C0D8-8147-83B7-2E2A8E8722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34559" y="4222751"/>
            <a:ext cx="3202870" cy="187324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4" name="Picture Placeholder">
            <a:extLst>
              <a:ext uri="{FF2B5EF4-FFF2-40B4-BE49-F238E27FC236}">
                <a16:creationId xmlns:a16="http://schemas.microsoft.com/office/drawing/2014/main" id="{B5E51CE6-D9C1-DD40-936F-2F700452F826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760527" y="4222112"/>
            <a:ext cx="1618067" cy="16184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ext Field">
            <a:extLst>
              <a:ext uri="{FF2B5EF4-FFF2-40B4-BE49-F238E27FC236}">
                <a16:creationId xmlns:a16="http://schemas.microsoft.com/office/drawing/2014/main" id="{C023883C-5CAF-9849-B009-1426F3585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34559" y="1837945"/>
            <a:ext cx="3202870" cy="187324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Picture Placeholder">
            <a:extLst>
              <a:ext uri="{FF2B5EF4-FFF2-40B4-BE49-F238E27FC236}">
                <a16:creationId xmlns:a16="http://schemas.microsoft.com/office/drawing/2014/main" id="{DC7ED535-9B24-2444-9E27-765F743C79F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527" y="1838324"/>
            <a:ext cx="1618067" cy="16184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21" name="Accent Mark">
            <a:extLst>
              <a:ext uri="{FF2B5EF4-FFF2-40B4-BE49-F238E27FC236}">
                <a16:creationId xmlns:a16="http://schemas.microsoft.com/office/drawing/2014/main" id="{D571D6B8-92AB-DB4F-A5F4-631397E0C079}"/>
              </a:ext>
            </a:extLst>
          </p:cNvPr>
          <p:cNvCxnSpPr>
            <a:cxnSpLocks/>
          </p:cNvCxnSpPr>
          <p:nvPr/>
        </p:nvCxnSpPr>
        <p:spPr>
          <a:xfrm flipH="1">
            <a:off x="767895" y="1584959"/>
            <a:ext cx="319957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ubtitle">
            <a:extLst>
              <a:ext uri="{FF2B5EF4-FFF2-40B4-BE49-F238E27FC236}">
                <a16:creationId xmlns:a16="http://schemas.microsoft.com/office/drawing/2014/main" id="{F8627394-C302-DF4A-A2CC-76DC053BE2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1802" y="1000420"/>
            <a:ext cx="10668269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1999" b="0" i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4" name="Title">
            <a:extLst>
              <a:ext uri="{FF2B5EF4-FFF2-40B4-BE49-F238E27FC236}">
                <a16:creationId xmlns:a16="http://schemas.microsoft.com/office/drawing/2014/main" id="{8C9BB090-903F-7141-8040-376390E8FE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802" y="508001"/>
            <a:ext cx="10668269" cy="492103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399" b="1" i="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pic>
        <p:nvPicPr>
          <p:cNvPr id="14" name="Abstract Pattern Strip">
            <a:extLst>
              <a:ext uri="{FF2B5EF4-FFF2-40B4-BE49-F238E27FC236}">
                <a16:creationId xmlns:a16="http://schemas.microsoft.com/office/drawing/2014/main" id="{B4434DF1-0EE2-E34C-87FA-1D0A13D66B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33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Metric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Data Texture Image">
            <a:extLst>
              <a:ext uri="{FF2B5EF4-FFF2-40B4-BE49-F238E27FC236}">
                <a16:creationId xmlns:a16="http://schemas.microsoft.com/office/drawing/2014/main" id="{11247512-6872-DF4F-967A-492ACDB3F9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6094411" y="0"/>
            <a:ext cx="6094413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E8A7F756-6885-FD4D-8CAC-01911AF99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200" y="6355080"/>
            <a:ext cx="502789" cy="502920"/>
          </a:xfrm>
          <a:prstGeom prst="rect">
            <a:avLst/>
          </a:prstGeom>
        </p:spPr>
      </p:pic>
      <p:sp>
        <p:nvSpPr>
          <p:cNvPr id="13" name="Slide Number">
            <a:extLst>
              <a:ext uri="{FF2B5EF4-FFF2-40B4-BE49-F238E27FC236}">
                <a16:creationId xmlns:a16="http://schemas.microsoft.com/office/drawing/2014/main" id="{FCAAB249-B453-7C45-A6AF-DF393B62BD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801" y="6423660"/>
            <a:ext cx="365665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">
            <a:extLst>
              <a:ext uri="{FF2B5EF4-FFF2-40B4-BE49-F238E27FC236}">
                <a16:creationId xmlns:a16="http://schemas.microsoft.com/office/drawing/2014/main" id="{CADFF530-7EC4-0543-AEE1-6BF2FB6410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466" y="6423979"/>
            <a:ext cx="40200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/>
              <a:t>Confidential – Oracle Internal</a:t>
            </a:r>
            <a:endParaRPr lang="en-US" dirty="0"/>
          </a:p>
        </p:txBody>
      </p:sp>
      <p:sp>
        <p:nvSpPr>
          <p:cNvPr id="16" name="Text Field">
            <a:extLst>
              <a:ext uri="{FF2B5EF4-FFF2-40B4-BE49-F238E27FC236}">
                <a16:creationId xmlns:a16="http://schemas.microsoft.com/office/drawing/2014/main" id="{7409CAB6-76E7-5A4A-82F7-8D2B98C6DD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8754" y="3682999"/>
            <a:ext cx="5079691" cy="24160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7" name="Accent Mark">
            <a:extLst>
              <a:ext uri="{FF2B5EF4-FFF2-40B4-BE49-F238E27FC236}">
                <a16:creationId xmlns:a16="http://schemas.microsoft.com/office/drawing/2014/main" id="{3F1F789C-055A-B94A-B592-6BAC45CA4CA5}"/>
              </a:ext>
            </a:extLst>
          </p:cNvPr>
          <p:cNvCxnSpPr>
            <a:cxnSpLocks/>
          </p:cNvCxnSpPr>
          <p:nvPr/>
        </p:nvCxnSpPr>
        <p:spPr>
          <a:xfrm flipH="1">
            <a:off x="767895" y="3428999"/>
            <a:ext cx="319957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etric">
            <a:extLst>
              <a:ext uri="{FF2B5EF4-FFF2-40B4-BE49-F238E27FC236}">
                <a16:creationId xmlns:a16="http://schemas.microsoft.com/office/drawing/2014/main" id="{6D46810D-06AF-8048-A8FC-EB9C64BA98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1087" y="2297521"/>
            <a:ext cx="5077013" cy="877163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>
            <a:lvl1pPr marL="0" indent="0">
              <a:buNone/>
              <a:defRPr sz="5998" b="0">
                <a:solidFill>
                  <a:schemeClr val="accent5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26328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- Metri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Data Texture Image">
            <a:extLst>
              <a:ext uri="{FF2B5EF4-FFF2-40B4-BE49-F238E27FC236}">
                <a16:creationId xmlns:a16="http://schemas.microsoft.com/office/drawing/2014/main" id="{4D9E0825-2EB6-4942-8A02-54702E1589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6094411" y="0"/>
            <a:ext cx="6094414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E8A7F756-6885-FD4D-8CAC-01911AF99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200" y="6355080"/>
            <a:ext cx="502789" cy="502920"/>
          </a:xfrm>
          <a:prstGeom prst="rect">
            <a:avLst/>
          </a:prstGeom>
        </p:spPr>
      </p:pic>
      <p:sp>
        <p:nvSpPr>
          <p:cNvPr id="13" name="Slide Number">
            <a:extLst>
              <a:ext uri="{FF2B5EF4-FFF2-40B4-BE49-F238E27FC236}">
                <a16:creationId xmlns:a16="http://schemas.microsoft.com/office/drawing/2014/main" id="{FCAAB249-B453-7C45-A6AF-DF393B62BD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801" y="6423660"/>
            <a:ext cx="365665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">
            <a:extLst>
              <a:ext uri="{FF2B5EF4-FFF2-40B4-BE49-F238E27FC236}">
                <a16:creationId xmlns:a16="http://schemas.microsoft.com/office/drawing/2014/main" id="{CADFF530-7EC4-0543-AEE1-6BF2FB6410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466" y="6423979"/>
            <a:ext cx="40200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/>
              <a:t>Confidential – Oracle Internal</a:t>
            </a:r>
            <a:endParaRPr lang="en-US" dirty="0"/>
          </a:p>
        </p:txBody>
      </p:sp>
      <p:sp>
        <p:nvSpPr>
          <p:cNvPr id="16" name="Text Field">
            <a:extLst>
              <a:ext uri="{FF2B5EF4-FFF2-40B4-BE49-F238E27FC236}">
                <a16:creationId xmlns:a16="http://schemas.microsoft.com/office/drawing/2014/main" id="{7409CAB6-76E7-5A4A-82F7-8D2B98C6DD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8754" y="3682999"/>
            <a:ext cx="5079691" cy="24160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7" name="Accent Mark">
            <a:extLst>
              <a:ext uri="{FF2B5EF4-FFF2-40B4-BE49-F238E27FC236}">
                <a16:creationId xmlns:a16="http://schemas.microsoft.com/office/drawing/2014/main" id="{3F1F789C-055A-B94A-B592-6BAC45CA4CA5}"/>
              </a:ext>
            </a:extLst>
          </p:cNvPr>
          <p:cNvCxnSpPr>
            <a:cxnSpLocks/>
          </p:cNvCxnSpPr>
          <p:nvPr/>
        </p:nvCxnSpPr>
        <p:spPr>
          <a:xfrm flipH="1">
            <a:off x="767895" y="3428999"/>
            <a:ext cx="319957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etric">
            <a:extLst>
              <a:ext uri="{FF2B5EF4-FFF2-40B4-BE49-F238E27FC236}">
                <a16:creationId xmlns:a16="http://schemas.microsoft.com/office/drawing/2014/main" id="{6D46810D-06AF-8048-A8FC-EB9C64BA98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1087" y="2297521"/>
            <a:ext cx="5077013" cy="877163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>
            <a:lvl1pPr marL="0" indent="0">
              <a:buNone/>
              <a:defRPr sz="5998" b="0">
                <a:solidFill>
                  <a:schemeClr val="accent6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514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Data Texture Blank 0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ata Texture Image">
            <a:extLst>
              <a:ext uri="{FF2B5EF4-FFF2-40B4-BE49-F238E27FC236}">
                <a16:creationId xmlns:a16="http://schemas.microsoft.com/office/drawing/2014/main" id="{182B5BDA-DBD1-EF44-918C-34611A4B96F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C6ADE0F8-03AA-E84C-A08A-799EE14D7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200" y="6355080"/>
            <a:ext cx="502789" cy="502920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E1B88021-C779-204C-A0C9-6EB6A65EAF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801" y="6423660"/>
            <a:ext cx="365665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">
            <a:extLst>
              <a:ext uri="{FF2B5EF4-FFF2-40B4-BE49-F238E27FC236}">
                <a16:creationId xmlns:a16="http://schemas.microsoft.com/office/drawing/2014/main" id="{5CF3E4C3-6A32-4A47-AF05-240A1BFF46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466" y="6423979"/>
            <a:ext cx="40200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/>
              <a:t>Confidential – Oracle Internal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8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- Data Texture Blank 0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ata Texture Image">
            <a:extLst>
              <a:ext uri="{FF2B5EF4-FFF2-40B4-BE49-F238E27FC236}">
                <a16:creationId xmlns:a16="http://schemas.microsoft.com/office/drawing/2014/main" id="{182B5BDA-DBD1-EF44-918C-34611A4B96F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C6ADE0F8-03AA-E84C-A08A-799EE14D7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200" y="6355080"/>
            <a:ext cx="502789" cy="502920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E1B88021-C779-204C-A0C9-6EB6A65EAF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801" y="6423660"/>
            <a:ext cx="365665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">
            <a:extLst>
              <a:ext uri="{FF2B5EF4-FFF2-40B4-BE49-F238E27FC236}">
                <a16:creationId xmlns:a16="http://schemas.microsoft.com/office/drawing/2014/main" id="{5CF3E4C3-6A32-4A47-AF05-240A1BFF46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466" y="6423979"/>
            <a:ext cx="40200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/>
              <a:t>Confidential – Oracle Internal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9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Data Texture Blank 0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ata Texture Image">
            <a:extLst>
              <a:ext uri="{FF2B5EF4-FFF2-40B4-BE49-F238E27FC236}">
                <a16:creationId xmlns:a16="http://schemas.microsoft.com/office/drawing/2014/main" id="{C860FE5B-36CD-6846-BD82-3DA0AA2807D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F4939B61-9B7E-A240-8CE9-7E014F78E0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200" y="6355080"/>
            <a:ext cx="502789" cy="502920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B0CB1F74-598A-E441-8A53-D04345B0E9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801" y="6423660"/>
            <a:ext cx="365665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">
            <a:extLst>
              <a:ext uri="{FF2B5EF4-FFF2-40B4-BE49-F238E27FC236}">
                <a16:creationId xmlns:a16="http://schemas.microsoft.com/office/drawing/2014/main" id="{F08356A1-DAD4-AB4C-B949-D348ACDD61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466" y="6423979"/>
            <a:ext cx="40200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/>
              <a:t>Confidential – Oracle Internal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36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- Data Texture Blank 0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ata Texture Image">
            <a:extLst>
              <a:ext uri="{FF2B5EF4-FFF2-40B4-BE49-F238E27FC236}">
                <a16:creationId xmlns:a16="http://schemas.microsoft.com/office/drawing/2014/main" id="{C860FE5B-36CD-6846-BD82-3DA0AA2807D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F4939B61-9B7E-A240-8CE9-7E014F78E0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200" y="6355080"/>
            <a:ext cx="502789" cy="502920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B0CB1F74-598A-E441-8A53-D04345B0E9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801" y="6423660"/>
            <a:ext cx="365665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">
            <a:extLst>
              <a:ext uri="{FF2B5EF4-FFF2-40B4-BE49-F238E27FC236}">
                <a16:creationId xmlns:a16="http://schemas.microsoft.com/office/drawing/2014/main" id="{F08356A1-DAD4-AB4C-B949-D348ACDD61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466" y="6423979"/>
            <a:ext cx="40200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/>
              <a:t>Confidential – Oracle Internal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55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Data Texture Blank 0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ata Texture Image">
            <a:extLst>
              <a:ext uri="{FF2B5EF4-FFF2-40B4-BE49-F238E27FC236}">
                <a16:creationId xmlns:a16="http://schemas.microsoft.com/office/drawing/2014/main" id="{A941D2C2-75E1-8246-9BA2-05D607C5355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82323826-2F7C-DC44-94F9-0225962BE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200" y="6355080"/>
            <a:ext cx="502789" cy="502920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26D7B7B3-7683-244B-AF75-22E01FF6A6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801" y="6423660"/>
            <a:ext cx="365665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">
            <a:extLst>
              <a:ext uri="{FF2B5EF4-FFF2-40B4-BE49-F238E27FC236}">
                <a16:creationId xmlns:a16="http://schemas.microsoft.com/office/drawing/2014/main" id="{E8242559-594C-0244-8861-7C2D2582E6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466" y="6423979"/>
            <a:ext cx="40200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/>
              <a:t>Confidential – Oracle Internal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Remote Speak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Data Texture Image">
            <a:extLst>
              <a:ext uri="{FF2B5EF4-FFF2-40B4-BE49-F238E27FC236}">
                <a16:creationId xmlns:a16="http://schemas.microsoft.com/office/drawing/2014/main" id="{41490DED-0D92-5448-8D3F-982CD92DA1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00"/>
          <a:stretch/>
        </p:blipFill>
        <p:spPr>
          <a:xfrm>
            <a:off x="0" y="0"/>
            <a:ext cx="4875530" cy="6858000"/>
          </a:xfrm>
          <a:prstGeom prst="rect">
            <a:avLst/>
          </a:prstGeom>
        </p:spPr>
      </p:pic>
      <p:sp>
        <p:nvSpPr>
          <p:cNvPr id="13" name="Slide Number">
            <a:extLst>
              <a:ext uri="{FF2B5EF4-FFF2-40B4-BE49-F238E27FC236}">
                <a16:creationId xmlns:a16="http://schemas.microsoft.com/office/drawing/2014/main" id="{92A4D63A-A370-2A4C-A33C-8C21ECFC1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801" y="6423660"/>
            <a:ext cx="365665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">
            <a:extLst>
              <a:ext uri="{FF2B5EF4-FFF2-40B4-BE49-F238E27FC236}">
                <a16:creationId xmlns:a16="http://schemas.microsoft.com/office/drawing/2014/main" id="{5D4E711C-2B74-4D47-977C-7079F47DFE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466" y="6423979"/>
            <a:ext cx="40200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/>
              <a:t>Confidential – Oracle Internal</a:t>
            </a:r>
            <a:endParaRPr lang="en-US" dirty="0"/>
          </a:p>
        </p:txBody>
      </p:sp>
      <p:pic>
        <p:nvPicPr>
          <p:cNvPr id="15" name="OTag">
            <a:extLst>
              <a:ext uri="{FF2B5EF4-FFF2-40B4-BE49-F238E27FC236}">
                <a16:creationId xmlns:a16="http://schemas.microsoft.com/office/drawing/2014/main" id="{9AF00931-5664-524C-9EEF-7CBC5B157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200" y="6355080"/>
            <a:ext cx="502789" cy="502920"/>
          </a:xfrm>
          <a:prstGeom prst="rect">
            <a:avLst/>
          </a:prstGeom>
        </p:spPr>
      </p:pic>
      <p:sp>
        <p:nvSpPr>
          <p:cNvPr id="21" name="Text Field">
            <a:extLst>
              <a:ext uri="{FF2B5EF4-FFF2-40B4-BE49-F238E27FC236}">
                <a16:creationId xmlns:a16="http://schemas.microsoft.com/office/drawing/2014/main" id="{517ED098-6976-5549-9CFB-EE89734AF8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25402" y="3682683"/>
            <a:ext cx="6295528" cy="113248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999"/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  <a:p>
            <a:pPr lvl="0"/>
            <a:r>
              <a:rPr lang="en-US" dirty="0"/>
              <a:t>Date</a:t>
            </a:r>
          </a:p>
        </p:txBody>
      </p:sp>
      <p:cxnSp>
        <p:nvCxnSpPr>
          <p:cNvPr id="22" name="Accent Mark">
            <a:extLst>
              <a:ext uri="{FF2B5EF4-FFF2-40B4-BE49-F238E27FC236}">
                <a16:creationId xmlns:a16="http://schemas.microsoft.com/office/drawing/2014/main" id="{7A6B761E-671F-4A43-9B1D-C5C5AC5BF314}"/>
              </a:ext>
            </a:extLst>
          </p:cNvPr>
          <p:cNvCxnSpPr>
            <a:cxnSpLocks/>
          </p:cNvCxnSpPr>
          <p:nvPr/>
        </p:nvCxnSpPr>
        <p:spPr>
          <a:xfrm flipH="1">
            <a:off x="5131495" y="3428683"/>
            <a:ext cx="319957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">
            <a:extLst>
              <a:ext uri="{FF2B5EF4-FFF2-40B4-BE49-F238E27FC236}">
                <a16:creationId xmlns:a16="http://schemas.microsoft.com/office/drawing/2014/main" id="{D94542D5-A1D6-E542-963D-B72B60EDE0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25401" y="2351724"/>
            <a:ext cx="6295527" cy="8229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399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Add title here. Also remove/replace placeholder image as needed.</a:t>
            </a:r>
          </a:p>
        </p:txBody>
      </p:sp>
      <p:pic>
        <p:nvPicPr>
          <p:cNvPr id="11" name="Abstract Pattern Strip">
            <a:extLst>
              <a:ext uri="{FF2B5EF4-FFF2-40B4-BE49-F238E27FC236}">
                <a16:creationId xmlns:a16="http://schemas.microsoft.com/office/drawing/2014/main" id="{F250772B-6865-E140-9F39-D8998E91A7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7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- Data Texture Blank 0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ata Texture Image">
            <a:extLst>
              <a:ext uri="{FF2B5EF4-FFF2-40B4-BE49-F238E27FC236}">
                <a16:creationId xmlns:a16="http://schemas.microsoft.com/office/drawing/2014/main" id="{A941D2C2-75E1-8246-9BA2-05D607C5355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82323826-2F7C-DC44-94F9-0225962BE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200" y="6355080"/>
            <a:ext cx="502789" cy="502920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26D7B7B3-7683-244B-AF75-22E01FF6A6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801" y="6423660"/>
            <a:ext cx="365665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">
            <a:extLst>
              <a:ext uri="{FF2B5EF4-FFF2-40B4-BE49-F238E27FC236}">
                <a16:creationId xmlns:a16="http://schemas.microsoft.com/office/drawing/2014/main" id="{E8242559-594C-0244-8861-7C2D2582E6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466" y="6423979"/>
            <a:ext cx="40200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/>
              <a:t>Confidential – Oracle Internal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236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">
            <a:extLst>
              <a:ext uri="{FF2B5EF4-FFF2-40B4-BE49-F238E27FC236}">
                <a16:creationId xmlns:a16="http://schemas.microsoft.com/office/drawing/2014/main" id="{D3FFBA5B-62FF-264E-B8E4-FF1CAC709E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801" y="6423660"/>
            <a:ext cx="365665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">
            <a:extLst>
              <a:ext uri="{FF2B5EF4-FFF2-40B4-BE49-F238E27FC236}">
                <a16:creationId xmlns:a16="http://schemas.microsoft.com/office/drawing/2014/main" id="{354CBADF-4ACD-0F4D-BEAD-FB9AFF378B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466" y="6423979"/>
            <a:ext cx="40200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/>
              <a:t>Confidential – Oracle Internal</a:t>
            </a:r>
            <a:endParaRPr lang="en-US" dirty="0"/>
          </a:p>
        </p:txBody>
      </p:sp>
      <p:pic>
        <p:nvPicPr>
          <p:cNvPr id="3" name="Abstract Illustration">
            <a:extLst>
              <a:ext uri="{FF2B5EF4-FFF2-40B4-BE49-F238E27FC236}">
                <a16:creationId xmlns:a16="http://schemas.microsoft.com/office/drawing/2014/main" id="{3201D9B7-EB85-9E42-AFF5-8FDDBB072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1" y="0"/>
            <a:ext cx="6094413" cy="6858000"/>
          </a:xfrm>
          <a:prstGeom prst="rect">
            <a:avLst/>
          </a:prstGeom>
        </p:spPr>
      </p:pic>
      <p:pic>
        <p:nvPicPr>
          <p:cNvPr id="26" name="OTag">
            <a:extLst>
              <a:ext uri="{FF2B5EF4-FFF2-40B4-BE49-F238E27FC236}">
                <a16:creationId xmlns:a16="http://schemas.microsoft.com/office/drawing/2014/main" id="{42D6F87D-23AA-1D42-BDBA-F6833AC9A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200" y="6355080"/>
            <a:ext cx="502789" cy="502920"/>
          </a:xfrm>
          <a:prstGeom prst="rect">
            <a:avLst/>
          </a:prstGeom>
        </p:spPr>
      </p:pic>
      <p:sp>
        <p:nvSpPr>
          <p:cNvPr id="10" name="Text Field">
            <a:extLst>
              <a:ext uri="{FF2B5EF4-FFF2-40B4-BE49-F238E27FC236}">
                <a16:creationId xmlns:a16="http://schemas.microsoft.com/office/drawing/2014/main" id="{283762D0-0D31-A347-AD9E-095398CD17C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1802" y="5152454"/>
            <a:ext cx="5027890" cy="895181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Field">
            <a:extLst>
              <a:ext uri="{FF2B5EF4-FFF2-40B4-BE49-F238E27FC236}">
                <a16:creationId xmlns:a16="http://schemas.microsoft.com/office/drawing/2014/main" id="{F273E805-B8FF-F84B-99E6-4636F8BD3EB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1802" y="4814861"/>
            <a:ext cx="5027890" cy="266291"/>
          </a:xfr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3" name="Accent Mark">
            <a:extLst>
              <a:ext uri="{FF2B5EF4-FFF2-40B4-BE49-F238E27FC236}">
                <a16:creationId xmlns:a16="http://schemas.microsoft.com/office/drawing/2014/main" id="{8E2FAFB4-C5ED-BC4A-844D-BB78D3D28B90}"/>
              </a:ext>
            </a:extLst>
          </p:cNvPr>
          <p:cNvCxnSpPr>
            <a:cxnSpLocks/>
          </p:cNvCxnSpPr>
          <p:nvPr/>
        </p:nvCxnSpPr>
        <p:spPr>
          <a:xfrm flipH="1">
            <a:off x="767898" y="4561089"/>
            <a:ext cx="319957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hank You">
            <a:extLst>
              <a:ext uri="{FF2B5EF4-FFF2-40B4-BE49-F238E27FC236}">
                <a16:creationId xmlns:a16="http://schemas.microsoft.com/office/drawing/2014/main" id="{1A667D4A-FE6C-2E44-8B9A-7F59515458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803" y="3814490"/>
            <a:ext cx="5027890" cy="492443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3199" b="0" i="0">
                <a:latin typeface="+mj-lt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pic>
        <p:nvPicPr>
          <p:cNvPr id="14" name="Abstract Illustration">
            <a:extLst>
              <a:ext uri="{FF2B5EF4-FFF2-40B4-BE49-F238E27FC236}">
                <a16:creationId xmlns:a16="http://schemas.microsoft.com/office/drawing/2014/main" id="{49F92AE8-C0F0-CF4B-B569-964245B00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4412" y="0"/>
            <a:ext cx="6094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8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- 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">
            <a:extLst>
              <a:ext uri="{FF2B5EF4-FFF2-40B4-BE49-F238E27FC236}">
                <a16:creationId xmlns:a16="http://schemas.microsoft.com/office/drawing/2014/main" id="{D3FFBA5B-62FF-264E-B8E4-FF1CAC709E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801" y="6423660"/>
            <a:ext cx="365665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">
            <a:extLst>
              <a:ext uri="{FF2B5EF4-FFF2-40B4-BE49-F238E27FC236}">
                <a16:creationId xmlns:a16="http://schemas.microsoft.com/office/drawing/2014/main" id="{354CBADF-4ACD-0F4D-BEAD-FB9AFF378B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466" y="6423979"/>
            <a:ext cx="40200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/>
              <a:t>Confidential – Oracle Internal</a:t>
            </a:r>
            <a:endParaRPr lang="en-US" dirty="0"/>
          </a:p>
        </p:txBody>
      </p:sp>
      <p:pic>
        <p:nvPicPr>
          <p:cNvPr id="3" name="Abstract Illustration">
            <a:extLst>
              <a:ext uri="{FF2B5EF4-FFF2-40B4-BE49-F238E27FC236}">
                <a16:creationId xmlns:a16="http://schemas.microsoft.com/office/drawing/2014/main" id="{3201D9B7-EB85-9E42-AFF5-8FDDBB072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4411" y="0"/>
            <a:ext cx="6094413" cy="6858000"/>
          </a:xfrm>
          <a:prstGeom prst="rect">
            <a:avLst/>
          </a:prstGeom>
        </p:spPr>
      </p:pic>
      <p:pic>
        <p:nvPicPr>
          <p:cNvPr id="26" name="OTag">
            <a:extLst>
              <a:ext uri="{FF2B5EF4-FFF2-40B4-BE49-F238E27FC236}">
                <a16:creationId xmlns:a16="http://schemas.microsoft.com/office/drawing/2014/main" id="{42D6F87D-23AA-1D42-BDBA-F6833AC9A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200" y="6355080"/>
            <a:ext cx="502789" cy="502920"/>
          </a:xfrm>
          <a:prstGeom prst="rect">
            <a:avLst/>
          </a:prstGeom>
        </p:spPr>
      </p:pic>
      <p:sp>
        <p:nvSpPr>
          <p:cNvPr id="10" name="Text Field">
            <a:extLst>
              <a:ext uri="{FF2B5EF4-FFF2-40B4-BE49-F238E27FC236}">
                <a16:creationId xmlns:a16="http://schemas.microsoft.com/office/drawing/2014/main" id="{C30DAEE6-7960-B84D-9E43-8297742115C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1802" y="5152454"/>
            <a:ext cx="5027890" cy="895181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Field">
            <a:extLst>
              <a:ext uri="{FF2B5EF4-FFF2-40B4-BE49-F238E27FC236}">
                <a16:creationId xmlns:a16="http://schemas.microsoft.com/office/drawing/2014/main" id="{B550C986-DC1D-064A-8410-E4A8A3C3A46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1802" y="4814861"/>
            <a:ext cx="5027890" cy="266291"/>
          </a:xfrm>
        </p:spPr>
        <p:txBody>
          <a:bodyPr>
            <a:no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3" name="Accent Mark">
            <a:extLst>
              <a:ext uri="{FF2B5EF4-FFF2-40B4-BE49-F238E27FC236}">
                <a16:creationId xmlns:a16="http://schemas.microsoft.com/office/drawing/2014/main" id="{8E2FAFB4-C5ED-BC4A-844D-BB78D3D28B90}"/>
              </a:ext>
            </a:extLst>
          </p:cNvPr>
          <p:cNvCxnSpPr>
            <a:cxnSpLocks/>
          </p:cNvCxnSpPr>
          <p:nvPr/>
        </p:nvCxnSpPr>
        <p:spPr>
          <a:xfrm flipH="1">
            <a:off x="767898" y="4561089"/>
            <a:ext cx="319957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hank You">
            <a:extLst>
              <a:ext uri="{FF2B5EF4-FFF2-40B4-BE49-F238E27FC236}">
                <a16:creationId xmlns:a16="http://schemas.microsoft.com/office/drawing/2014/main" id="{1A667D4A-FE6C-2E44-8B9A-7F59515458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803" y="3814490"/>
            <a:ext cx="5027890" cy="492443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 marL="0" indent="0" algn="l" fontAlgn="t">
              <a:lnSpc>
                <a:spcPct val="100000"/>
              </a:lnSpc>
              <a:spcBef>
                <a:spcPts val="0"/>
              </a:spcBef>
              <a:buNone/>
              <a:defRPr sz="3199" b="0" i="0">
                <a:solidFill>
                  <a:schemeClr val="bg1"/>
                </a:solidFill>
                <a:latin typeface="+mj-lt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3501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Closing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racle Logo">
            <a:extLst>
              <a:ext uri="{FF2B5EF4-FFF2-40B4-BE49-F238E27FC236}">
                <a16:creationId xmlns:a16="http://schemas.microsoft.com/office/drawing/2014/main" id="{675A5E3C-9B7E-1248-9024-5EE790FC6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6904" y="2915193"/>
            <a:ext cx="4895018" cy="1027617"/>
          </a:xfrm>
          <a:prstGeom prst="rect">
            <a:avLst/>
          </a:prstGeom>
        </p:spPr>
      </p:pic>
      <p:pic>
        <p:nvPicPr>
          <p:cNvPr id="5" name="Abstract Pattern Strip">
            <a:extLst>
              <a:ext uri="{FF2B5EF4-FFF2-40B4-BE49-F238E27FC236}">
                <a16:creationId xmlns:a16="http://schemas.microsoft.com/office/drawing/2014/main" id="{DA24CEA9-EF8C-E942-A55B-0044027368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- 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racle Logo">
            <a:extLst>
              <a:ext uri="{FF2B5EF4-FFF2-40B4-BE49-F238E27FC236}">
                <a16:creationId xmlns:a16="http://schemas.microsoft.com/office/drawing/2014/main" id="{675A5E3C-9B7E-1248-9024-5EE790FC6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646904" y="2915193"/>
            <a:ext cx="4895017" cy="1027617"/>
          </a:xfrm>
          <a:prstGeom prst="rect">
            <a:avLst/>
          </a:prstGeom>
        </p:spPr>
      </p:pic>
      <p:pic>
        <p:nvPicPr>
          <p:cNvPr id="5" name="Abstract Pattern Strip">
            <a:extLst>
              <a:ext uri="{FF2B5EF4-FFF2-40B4-BE49-F238E27FC236}">
                <a16:creationId xmlns:a16="http://schemas.microsoft.com/office/drawing/2014/main" id="{DA24CEA9-EF8C-E942-A55B-0044027368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2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ission Statem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llustration">
            <a:extLst>
              <a:ext uri="{FF2B5EF4-FFF2-40B4-BE49-F238E27FC236}">
                <a16:creationId xmlns:a16="http://schemas.microsoft.com/office/drawing/2014/main" id="{7F6A0B0D-9890-B044-B4D0-946D1FDB9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54000"/>
            <a:ext cx="12188825" cy="6604000"/>
          </a:xfrm>
          <a:prstGeom prst="rect">
            <a:avLst/>
          </a:prstGeom>
        </p:spPr>
      </p:pic>
      <p:pic>
        <p:nvPicPr>
          <p:cNvPr id="7" name="Abstract Pattern Strip">
            <a:extLst>
              <a:ext uri="{FF2B5EF4-FFF2-40B4-BE49-F238E27FC236}">
                <a16:creationId xmlns:a16="http://schemas.microsoft.com/office/drawing/2014/main" id="{32EC640D-2BE6-E443-B041-C48A5A91F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5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hout Picture">
    <p:bg>
      <p:bgPr>
        <a:solidFill>
          <a:srgbClr val="D8E1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1813" y="739775"/>
            <a:ext cx="11125199" cy="1470025"/>
          </a:xfrm>
        </p:spPr>
        <p:txBody>
          <a:bodyPr/>
          <a:lstStyle>
            <a:lvl1pPr>
              <a:lnSpc>
                <a:spcPct val="800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1763" y="2286000"/>
            <a:ext cx="11126648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1813" y="3429451"/>
            <a:ext cx="11125199" cy="2514149"/>
          </a:xfrm>
        </p:spPr>
        <p:txBody>
          <a:bodyPr>
            <a:noAutofit/>
          </a:bodyPr>
          <a:lstStyle>
            <a:lvl1pPr marL="1588" indent="0">
              <a:spcBef>
                <a:spcPts val="0"/>
              </a:spcBef>
              <a:buFontTx/>
              <a:buNone/>
              <a:defRPr sz="2400" baseline="0"/>
            </a:lvl1pPr>
            <a:lvl2pPr marL="1588" indent="0">
              <a:buFontTx/>
              <a:buNone/>
              <a:defRPr sz="2400"/>
            </a:lvl2pPr>
            <a:lvl3pPr marL="1588" indent="0">
              <a:buFontTx/>
              <a:buNone/>
              <a:defRPr sz="2400"/>
            </a:lvl3pPr>
            <a:lvl4pPr marL="1588" indent="0">
              <a:buFontTx/>
              <a:buNone/>
              <a:defRPr sz="2400"/>
            </a:lvl4pPr>
            <a:lvl5pPr marL="1588" indent="0">
              <a:buFontTx/>
              <a:buNone/>
              <a:defRPr sz="2400"/>
            </a:lvl5pPr>
            <a:lvl6pPr marL="1588" indent="0">
              <a:buFontTx/>
              <a:buNone/>
              <a:defRPr sz="2400"/>
            </a:lvl6pPr>
            <a:lvl7pPr marL="1588" indent="0">
              <a:buFontTx/>
              <a:buNone/>
              <a:defRPr sz="2400"/>
            </a:lvl7pPr>
            <a:lvl8pPr marL="1588" indent="0">
              <a:buFontTx/>
              <a:buNone/>
              <a:defRPr sz="2400"/>
            </a:lvl8pPr>
            <a:lvl9pPr marL="1588" indent="0">
              <a:buFontTx/>
              <a:buNone/>
              <a:defRPr sz="2400"/>
            </a:lvl9pPr>
          </a:lstStyle>
          <a:p>
            <a:pPr lvl="0"/>
            <a:r>
              <a:t>Click to add presenter’s name, title, division/business unit/organization and date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5F5F5F"/>
                </a:solidFill>
              </a:defRPr>
            </a:lvl1pPr>
          </a:lstStyle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5F5F5F"/>
                </a:solidFill>
              </a:defRPr>
            </a:lvl1pPr>
          </a:lstStyle>
          <a:p>
            <a:r>
              <a:rPr lang="en-US"/>
              <a:t>Confidential – Oracle Internal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0587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- Remote Speak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Data Texture Image">
            <a:extLst>
              <a:ext uri="{FF2B5EF4-FFF2-40B4-BE49-F238E27FC236}">
                <a16:creationId xmlns:a16="http://schemas.microsoft.com/office/drawing/2014/main" id="{73F4589A-9C99-164D-9D84-960DB40412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00"/>
          <a:stretch/>
        </p:blipFill>
        <p:spPr>
          <a:xfrm>
            <a:off x="0" y="0"/>
            <a:ext cx="4875530" cy="6858000"/>
          </a:xfrm>
          <a:prstGeom prst="rect">
            <a:avLst/>
          </a:prstGeom>
        </p:spPr>
      </p:pic>
      <p:sp>
        <p:nvSpPr>
          <p:cNvPr id="13" name="Slide Number">
            <a:extLst>
              <a:ext uri="{FF2B5EF4-FFF2-40B4-BE49-F238E27FC236}">
                <a16:creationId xmlns:a16="http://schemas.microsoft.com/office/drawing/2014/main" id="{92A4D63A-A370-2A4C-A33C-8C21ECFC1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801" y="6423660"/>
            <a:ext cx="365665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">
            <a:extLst>
              <a:ext uri="{FF2B5EF4-FFF2-40B4-BE49-F238E27FC236}">
                <a16:creationId xmlns:a16="http://schemas.microsoft.com/office/drawing/2014/main" id="{5D4E711C-2B74-4D47-977C-7079F47DFE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466" y="6423979"/>
            <a:ext cx="40200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/>
              <a:t>Confidential – Oracle Internal</a:t>
            </a:r>
            <a:endParaRPr lang="en-US" dirty="0"/>
          </a:p>
        </p:txBody>
      </p:sp>
      <p:pic>
        <p:nvPicPr>
          <p:cNvPr id="15" name="OTag">
            <a:extLst>
              <a:ext uri="{FF2B5EF4-FFF2-40B4-BE49-F238E27FC236}">
                <a16:creationId xmlns:a16="http://schemas.microsoft.com/office/drawing/2014/main" id="{9AF00931-5664-524C-9EEF-7CBC5B157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200" y="6355080"/>
            <a:ext cx="502789" cy="502920"/>
          </a:xfrm>
          <a:prstGeom prst="rect">
            <a:avLst/>
          </a:prstGeom>
        </p:spPr>
      </p:pic>
      <p:sp>
        <p:nvSpPr>
          <p:cNvPr id="21" name="Text Field">
            <a:extLst>
              <a:ext uri="{FF2B5EF4-FFF2-40B4-BE49-F238E27FC236}">
                <a16:creationId xmlns:a16="http://schemas.microsoft.com/office/drawing/2014/main" id="{517ED098-6976-5549-9CFB-EE89734AF8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25402" y="3682683"/>
            <a:ext cx="6295528" cy="113248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9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  <a:p>
            <a:pPr lvl="0"/>
            <a:r>
              <a:rPr lang="en-US" dirty="0"/>
              <a:t>Date</a:t>
            </a:r>
          </a:p>
        </p:txBody>
      </p:sp>
      <p:cxnSp>
        <p:nvCxnSpPr>
          <p:cNvPr id="22" name="Accent Mark">
            <a:extLst>
              <a:ext uri="{FF2B5EF4-FFF2-40B4-BE49-F238E27FC236}">
                <a16:creationId xmlns:a16="http://schemas.microsoft.com/office/drawing/2014/main" id="{7A6B761E-671F-4A43-9B1D-C5C5AC5BF314}"/>
              </a:ext>
            </a:extLst>
          </p:cNvPr>
          <p:cNvCxnSpPr>
            <a:cxnSpLocks/>
          </p:cNvCxnSpPr>
          <p:nvPr/>
        </p:nvCxnSpPr>
        <p:spPr>
          <a:xfrm flipH="1">
            <a:off x="5131495" y="3428683"/>
            <a:ext cx="319957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">
            <a:extLst>
              <a:ext uri="{FF2B5EF4-FFF2-40B4-BE49-F238E27FC236}">
                <a16:creationId xmlns:a16="http://schemas.microsoft.com/office/drawing/2014/main" id="{D94542D5-A1D6-E542-963D-B72B60EDE0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25401" y="2351724"/>
            <a:ext cx="6295527" cy="8229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399" b="1" i="0" baseline="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Add title here. Also remove/replace placeholder image as needed.</a:t>
            </a:r>
          </a:p>
        </p:txBody>
      </p:sp>
      <p:pic>
        <p:nvPicPr>
          <p:cNvPr id="11" name="Abstract Pattern Strip">
            <a:extLst>
              <a:ext uri="{FF2B5EF4-FFF2-40B4-BE49-F238E27FC236}">
                <a16:creationId xmlns:a16="http://schemas.microsoft.com/office/drawing/2014/main" id="{F250772B-6865-E140-9F39-D8998E91A7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72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Numbered Outli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Data Texture Cloud">
            <a:extLst>
              <a:ext uri="{FF2B5EF4-FFF2-40B4-BE49-F238E27FC236}">
                <a16:creationId xmlns:a16="http://schemas.microsoft.com/office/drawing/2014/main" id="{4F1E65AD-22C9-374C-97B0-B5C16E332C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9"/>
          <a:stretch/>
        </p:blipFill>
        <p:spPr>
          <a:xfrm>
            <a:off x="9878838" y="521208"/>
            <a:ext cx="2309987" cy="1700784"/>
          </a:xfrm>
          <a:prstGeom prst="rect">
            <a:avLst/>
          </a:prstGeom>
        </p:spPr>
      </p:pic>
      <p:sp>
        <p:nvSpPr>
          <p:cNvPr id="27" name="Slide Number">
            <a:extLst>
              <a:ext uri="{FF2B5EF4-FFF2-40B4-BE49-F238E27FC236}">
                <a16:creationId xmlns:a16="http://schemas.microsoft.com/office/drawing/2014/main" id="{ADC3B97F-4317-2244-A893-1F690DBA4F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801" y="6423660"/>
            <a:ext cx="365665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Footer">
            <a:extLst>
              <a:ext uri="{FF2B5EF4-FFF2-40B4-BE49-F238E27FC236}">
                <a16:creationId xmlns:a16="http://schemas.microsoft.com/office/drawing/2014/main" id="{85B46AA8-D09D-BE40-ACE3-50825069F9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466" y="6423979"/>
            <a:ext cx="40200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/>
              <a:t>Confidential – Oracle Internal</a:t>
            </a:r>
            <a:endParaRPr lang="en-US" dirty="0"/>
          </a:p>
        </p:txBody>
      </p:sp>
      <p:pic>
        <p:nvPicPr>
          <p:cNvPr id="26" name="OTag">
            <a:extLst>
              <a:ext uri="{FF2B5EF4-FFF2-40B4-BE49-F238E27FC236}">
                <a16:creationId xmlns:a16="http://schemas.microsoft.com/office/drawing/2014/main" id="{6B255320-7797-3244-AB7F-7048F2FDB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200" y="6355080"/>
            <a:ext cx="502789" cy="502920"/>
          </a:xfrm>
          <a:prstGeom prst="rect">
            <a:avLst/>
          </a:prstGeom>
        </p:spPr>
      </p:pic>
      <p:sp>
        <p:nvSpPr>
          <p:cNvPr id="18" name="Number">
            <a:extLst>
              <a:ext uri="{FF2B5EF4-FFF2-40B4-BE49-F238E27FC236}">
                <a16:creationId xmlns:a16="http://schemas.microsoft.com/office/drawing/2014/main" id="{0EC907BF-0F79-AE40-A0E1-10EDEEBBA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7896" y="3916426"/>
            <a:ext cx="439838" cy="395562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 algn="ctr">
              <a:buNone/>
              <a:defRPr sz="1999">
                <a:solidFill>
                  <a:schemeClr val="accent5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7" name="Number">
            <a:extLst>
              <a:ext uri="{FF2B5EF4-FFF2-40B4-BE49-F238E27FC236}">
                <a16:creationId xmlns:a16="http://schemas.microsoft.com/office/drawing/2014/main" id="{D25DA43B-4E3A-394F-B8B3-16A0A25D8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7896" y="3397254"/>
            <a:ext cx="439838" cy="395562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 algn="ctr">
              <a:buNone/>
              <a:defRPr sz="1999">
                <a:solidFill>
                  <a:schemeClr val="accent5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6" name="Number">
            <a:extLst>
              <a:ext uri="{FF2B5EF4-FFF2-40B4-BE49-F238E27FC236}">
                <a16:creationId xmlns:a16="http://schemas.microsoft.com/office/drawing/2014/main" id="{DD2FB6D0-D95C-6242-A795-CCD93D8A20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7896" y="2878080"/>
            <a:ext cx="439838" cy="395562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 algn="ctr">
              <a:buNone/>
              <a:defRPr sz="1999">
                <a:solidFill>
                  <a:schemeClr val="accent5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5" name="Number">
            <a:extLst>
              <a:ext uri="{FF2B5EF4-FFF2-40B4-BE49-F238E27FC236}">
                <a16:creationId xmlns:a16="http://schemas.microsoft.com/office/drawing/2014/main" id="{06493D53-065B-674D-B762-76404273F0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7896" y="2358906"/>
            <a:ext cx="439838" cy="395562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 algn="ctr">
              <a:buNone/>
              <a:defRPr sz="1999">
                <a:solidFill>
                  <a:schemeClr val="accent5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3" name="Number">
            <a:extLst>
              <a:ext uri="{FF2B5EF4-FFF2-40B4-BE49-F238E27FC236}">
                <a16:creationId xmlns:a16="http://schemas.microsoft.com/office/drawing/2014/main" id="{85B432C7-6194-C04D-8607-A1DFBA3219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896" y="1839732"/>
            <a:ext cx="439838" cy="395562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 algn="ctr">
              <a:buNone/>
              <a:defRPr sz="1999">
                <a:solidFill>
                  <a:schemeClr val="accent5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3" name="Text Field">
            <a:extLst>
              <a:ext uri="{FF2B5EF4-FFF2-40B4-BE49-F238E27FC236}">
                <a16:creationId xmlns:a16="http://schemas.microsoft.com/office/drawing/2014/main" id="{6D1BD307-5E4B-9647-A402-54CF30BEC3C6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1371054" y="3916426"/>
            <a:ext cx="10049875" cy="395562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399" b="0" i="0">
                <a:solidFill>
                  <a:schemeClr val="tx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063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Field">
            <a:extLst>
              <a:ext uri="{FF2B5EF4-FFF2-40B4-BE49-F238E27FC236}">
                <a16:creationId xmlns:a16="http://schemas.microsoft.com/office/drawing/2014/main" id="{A5DE72B7-8353-7C47-A8C2-69DED713D179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1371054" y="3397229"/>
            <a:ext cx="10049875" cy="395562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399" b="0" i="0">
                <a:solidFill>
                  <a:schemeClr val="tx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063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Field">
            <a:extLst>
              <a:ext uri="{FF2B5EF4-FFF2-40B4-BE49-F238E27FC236}">
                <a16:creationId xmlns:a16="http://schemas.microsoft.com/office/drawing/2014/main" id="{35FDD008-E0E6-4746-AB5B-78D012E92B2E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1371054" y="2878032"/>
            <a:ext cx="10049875" cy="395562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399" b="0" i="0">
                <a:solidFill>
                  <a:schemeClr val="tx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063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Field">
            <a:extLst>
              <a:ext uri="{FF2B5EF4-FFF2-40B4-BE49-F238E27FC236}">
                <a16:creationId xmlns:a16="http://schemas.microsoft.com/office/drawing/2014/main" id="{53E966DA-E5B9-074E-B0AA-F5451AF51BAE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1371054" y="2358835"/>
            <a:ext cx="10049875" cy="395562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399" b="0" i="0">
                <a:solidFill>
                  <a:schemeClr val="tx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063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Field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054" y="1839638"/>
            <a:ext cx="10049875" cy="395562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399" b="0" i="0">
                <a:solidFill>
                  <a:schemeClr val="tx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063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30" name="Accent Mark">
            <a:extLst>
              <a:ext uri="{FF2B5EF4-FFF2-40B4-BE49-F238E27FC236}">
                <a16:creationId xmlns:a16="http://schemas.microsoft.com/office/drawing/2014/main" id="{27BF9EF6-C607-E74B-BE4E-C1CEE539A463}"/>
              </a:ext>
            </a:extLst>
          </p:cNvPr>
          <p:cNvCxnSpPr>
            <a:cxnSpLocks/>
          </p:cNvCxnSpPr>
          <p:nvPr/>
        </p:nvCxnSpPr>
        <p:spPr>
          <a:xfrm flipH="1">
            <a:off x="767895" y="1584959"/>
            <a:ext cx="319957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">
            <a:extLst>
              <a:ext uri="{FF2B5EF4-FFF2-40B4-BE49-F238E27FC236}">
                <a16:creationId xmlns:a16="http://schemas.microsoft.com/office/drawing/2014/main" id="{1F2D107A-3A71-E74E-9042-88878562136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1802" y="508000"/>
            <a:ext cx="10668269" cy="822960"/>
          </a:xfrm>
        </p:spPr>
        <p:txBody>
          <a:bodyPr anchor="b" anchorCtr="0"/>
          <a:lstStyle>
            <a:lvl1pPr>
              <a:defRPr sz="2399" b="1"/>
            </a:lvl1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24" name="Abstract Pattern Strip">
            <a:extLst>
              <a:ext uri="{FF2B5EF4-FFF2-40B4-BE49-F238E27FC236}">
                <a16:creationId xmlns:a16="http://schemas.microsoft.com/office/drawing/2014/main" id="{6389BC6F-934C-3E4C-8EFF-C5723C482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44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- Numbered Outli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ata Texture Cloud">
            <a:extLst>
              <a:ext uri="{FF2B5EF4-FFF2-40B4-BE49-F238E27FC236}">
                <a16:creationId xmlns:a16="http://schemas.microsoft.com/office/drawing/2014/main" id="{69E13B9F-678E-A049-88C5-7C61A70A28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41"/>
          <a:stretch/>
        </p:blipFill>
        <p:spPr>
          <a:xfrm>
            <a:off x="9878838" y="521209"/>
            <a:ext cx="2309987" cy="1701811"/>
          </a:xfrm>
          <a:prstGeom prst="rect">
            <a:avLst/>
          </a:prstGeom>
        </p:spPr>
      </p:pic>
      <p:sp>
        <p:nvSpPr>
          <p:cNvPr id="27" name="Slide Number">
            <a:extLst>
              <a:ext uri="{FF2B5EF4-FFF2-40B4-BE49-F238E27FC236}">
                <a16:creationId xmlns:a16="http://schemas.microsoft.com/office/drawing/2014/main" id="{ADC3B97F-4317-2244-A893-1F690DBA4F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801" y="6423660"/>
            <a:ext cx="365665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Footer">
            <a:extLst>
              <a:ext uri="{FF2B5EF4-FFF2-40B4-BE49-F238E27FC236}">
                <a16:creationId xmlns:a16="http://schemas.microsoft.com/office/drawing/2014/main" id="{85B46AA8-D09D-BE40-ACE3-50825069F9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466" y="6423979"/>
            <a:ext cx="40200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/>
              <a:t>Confidential – Oracle Internal</a:t>
            </a:r>
            <a:endParaRPr lang="en-US" dirty="0"/>
          </a:p>
        </p:txBody>
      </p:sp>
      <p:pic>
        <p:nvPicPr>
          <p:cNvPr id="26" name="OTag">
            <a:extLst>
              <a:ext uri="{FF2B5EF4-FFF2-40B4-BE49-F238E27FC236}">
                <a16:creationId xmlns:a16="http://schemas.microsoft.com/office/drawing/2014/main" id="{6B255320-7797-3244-AB7F-7048F2FDB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200" y="6355080"/>
            <a:ext cx="502789" cy="502920"/>
          </a:xfrm>
          <a:prstGeom prst="rect">
            <a:avLst/>
          </a:prstGeom>
        </p:spPr>
      </p:pic>
      <p:sp>
        <p:nvSpPr>
          <p:cNvPr id="18" name="Number">
            <a:extLst>
              <a:ext uri="{FF2B5EF4-FFF2-40B4-BE49-F238E27FC236}">
                <a16:creationId xmlns:a16="http://schemas.microsoft.com/office/drawing/2014/main" id="{0EC907BF-0F79-AE40-A0E1-10EDEEBBA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7896" y="3916426"/>
            <a:ext cx="439838" cy="395562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 algn="ctr">
              <a:buNone/>
              <a:defRPr sz="1999">
                <a:solidFill>
                  <a:schemeClr val="accent6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7" name="Number">
            <a:extLst>
              <a:ext uri="{FF2B5EF4-FFF2-40B4-BE49-F238E27FC236}">
                <a16:creationId xmlns:a16="http://schemas.microsoft.com/office/drawing/2014/main" id="{D25DA43B-4E3A-394F-B8B3-16A0A25D8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7896" y="3397254"/>
            <a:ext cx="439838" cy="395562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 algn="ctr">
              <a:buNone/>
              <a:defRPr sz="1999">
                <a:solidFill>
                  <a:schemeClr val="accent6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6" name="Number">
            <a:extLst>
              <a:ext uri="{FF2B5EF4-FFF2-40B4-BE49-F238E27FC236}">
                <a16:creationId xmlns:a16="http://schemas.microsoft.com/office/drawing/2014/main" id="{DD2FB6D0-D95C-6242-A795-CCD93D8A20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7896" y="2878080"/>
            <a:ext cx="439838" cy="395562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 algn="ctr">
              <a:buNone/>
              <a:defRPr sz="1999">
                <a:solidFill>
                  <a:schemeClr val="accent6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5" name="Number">
            <a:extLst>
              <a:ext uri="{FF2B5EF4-FFF2-40B4-BE49-F238E27FC236}">
                <a16:creationId xmlns:a16="http://schemas.microsoft.com/office/drawing/2014/main" id="{06493D53-065B-674D-B762-76404273F0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7896" y="2358906"/>
            <a:ext cx="439838" cy="395562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 algn="ctr">
              <a:buNone/>
              <a:defRPr sz="1999">
                <a:solidFill>
                  <a:schemeClr val="accent6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3" name="Number">
            <a:extLst>
              <a:ext uri="{FF2B5EF4-FFF2-40B4-BE49-F238E27FC236}">
                <a16:creationId xmlns:a16="http://schemas.microsoft.com/office/drawing/2014/main" id="{85B432C7-6194-C04D-8607-A1DFBA3219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896" y="1839732"/>
            <a:ext cx="439838" cy="395562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 algn="ctr">
              <a:buNone/>
              <a:defRPr sz="1999">
                <a:solidFill>
                  <a:schemeClr val="accent6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3" name="Text Field">
            <a:extLst>
              <a:ext uri="{FF2B5EF4-FFF2-40B4-BE49-F238E27FC236}">
                <a16:creationId xmlns:a16="http://schemas.microsoft.com/office/drawing/2014/main" id="{6D1BD307-5E4B-9647-A402-54CF30BEC3C6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1371054" y="3916426"/>
            <a:ext cx="10049875" cy="395562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399" b="0" i="0">
                <a:solidFill>
                  <a:schemeClr val="bg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063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Field">
            <a:extLst>
              <a:ext uri="{FF2B5EF4-FFF2-40B4-BE49-F238E27FC236}">
                <a16:creationId xmlns:a16="http://schemas.microsoft.com/office/drawing/2014/main" id="{A5DE72B7-8353-7C47-A8C2-69DED713D179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1371054" y="3397229"/>
            <a:ext cx="10049875" cy="395562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399" b="0" i="0">
                <a:solidFill>
                  <a:schemeClr val="bg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063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Field">
            <a:extLst>
              <a:ext uri="{FF2B5EF4-FFF2-40B4-BE49-F238E27FC236}">
                <a16:creationId xmlns:a16="http://schemas.microsoft.com/office/drawing/2014/main" id="{35FDD008-E0E6-4746-AB5B-78D012E92B2E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1371054" y="2878032"/>
            <a:ext cx="10049875" cy="395562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399" b="0" i="0">
                <a:solidFill>
                  <a:schemeClr val="bg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063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Field">
            <a:extLst>
              <a:ext uri="{FF2B5EF4-FFF2-40B4-BE49-F238E27FC236}">
                <a16:creationId xmlns:a16="http://schemas.microsoft.com/office/drawing/2014/main" id="{53E966DA-E5B9-074E-B0AA-F5451AF51BAE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1371054" y="2358835"/>
            <a:ext cx="10049875" cy="395562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399" b="0" i="0">
                <a:solidFill>
                  <a:schemeClr val="bg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063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Field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054" y="1839638"/>
            <a:ext cx="10049875" cy="395562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399" b="0" i="0">
                <a:solidFill>
                  <a:schemeClr val="bg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063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30" name="Accent Mark">
            <a:extLst>
              <a:ext uri="{FF2B5EF4-FFF2-40B4-BE49-F238E27FC236}">
                <a16:creationId xmlns:a16="http://schemas.microsoft.com/office/drawing/2014/main" id="{27BF9EF6-C607-E74B-BE4E-C1CEE539A463}"/>
              </a:ext>
            </a:extLst>
          </p:cNvPr>
          <p:cNvCxnSpPr>
            <a:cxnSpLocks/>
          </p:cNvCxnSpPr>
          <p:nvPr/>
        </p:nvCxnSpPr>
        <p:spPr>
          <a:xfrm flipH="1">
            <a:off x="767895" y="1584959"/>
            <a:ext cx="319957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">
            <a:extLst>
              <a:ext uri="{FF2B5EF4-FFF2-40B4-BE49-F238E27FC236}">
                <a16:creationId xmlns:a16="http://schemas.microsoft.com/office/drawing/2014/main" id="{023B1513-D7D1-ED45-9AE9-75BA91464BF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1802" y="508000"/>
            <a:ext cx="10668269" cy="822960"/>
          </a:xfrm>
        </p:spPr>
        <p:txBody>
          <a:bodyPr anchor="b" anchorCtr="0"/>
          <a:lstStyle>
            <a:lvl1pPr>
              <a:defRPr sz="239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24" name="Abstract Pattern Strip">
            <a:extLst>
              <a:ext uri="{FF2B5EF4-FFF2-40B4-BE49-F238E27FC236}">
                <a16:creationId xmlns:a16="http://schemas.microsoft.com/office/drawing/2014/main" id="{6389BC6F-934C-3E4C-8EFF-C5723C482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83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Numbered Outline 2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Data Texture Cloud">
            <a:extLst>
              <a:ext uri="{FF2B5EF4-FFF2-40B4-BE49-F238E27FC236}">
                <a16:creationId xmlns:a16="http://schemas.microsoft.com/office/drawing/2014/main" id="{6BADE36C-1CA5-5845-B02A-AEABA73DB1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9"/>
          <a:stretch/>
        </p:blipFill>
        <p:spPr>
          <a:xfrm>
            <a:off x="9878838" y="521208"/>
            <a:ext cx="2309987" cy="1700784"/>
          </a:xfrm>
          <a:prstGeom prst="rect">
            <a:avLst/>
          </a:prstGeom>
        </p:spPr>
      </p:pic>
      <p:sp>
        <p:nvSpPr>
          <p:cNvPr id="31" name="Slide Number">
            <a:extLst>
              <a:ext uri="{FF2B5EF4-FFF2-40B4-BE49-F238E27FC236}">
                <a16:creationId xmlns:a16="http://schemas.microsoft.com/office/drawing/2014/main" id="{CC5C0CA0-2B8A-9F4E-A261-9C8E089C7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801" y="6423660"/>
            <a:ext cx="365665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Footer">
            <a:extLst>
              <a:ext uri="{FF2B5EF4-FFF2-40B4-BE49-F238E27FC236}">
                <a16:creationId xmlns:a16="http://schemas.microsoft.com/office/drawing/2014/main" id="{0F89BA71-120A-294B-9F4B-975AFA693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466" y="6423979"/>
            <a:ext cx="40200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/>
              <a:t>Confidential – Oracle Internal</a:t>
            </a:r>
            <a:endParaRPr lang="en-US" dirty="0"/>
          </a:p>
        </p:txBody>
      </p:sp>
      <p:pic>
        <p:nvPicPr>
          <p:cNvPr id="26" name="OTag">
            <a:extLst>
              <a:ext uri="{FF2B5EF4-FFF2-40B4-BE49-F238E27FC236}">
                <a16:creationId xmlns:a16="http://schemas.microsoft.com/office/drawing/2014/main" id="{6B255320-7797-3244-AB7F-7048F2FDB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200" y="6355080"/>
            <a:ext cx="502789" cy="502920"/>
          </a:xfrm>
          <a:prstGeom prst="rect">
            <a:avLst/>
          </a:prstGeom>
        </p:spPr>
      </p:pic>
      <p:sp>
        <p:nvSpPr>
          <p:cNvPr id="38" name="Number">
            <a:extLst>
              <a:ext uri="{FF2B5EF4-FFF2-40B4-BE49-F238E27FC236}">
                <a16:creationId xmlns:a16="http://schemas.microsoft.com/office/drawing/2014/main" id="{2F38CE05-2128-F946-832B-CF7806F2B5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41241" y="3916426"/>
            <a:ext cx="439838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999">
                <a:solidFill>
                  <a:schemeClr val="accent5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37" name="Number">
            <a:extLst>
              <a:ext uri="{FF2B5EF4-FFF2-40B4-BE49-F238E27FC236}">
                <a16:creationId xmlns:a16="http://schemas.microsoft.com/office/drawing/2014/main" id="{57B2FD3E-93EE-0A45-9E7C-CB3E576565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41241" y="3397254"/>
            <a:ext cx="439838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999">
                <a:solidFill>
                  <a:schemeClr val="accent5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36" name="Number">
            <a:extLst>
              <a:ext uri="{FF2B5EF4-FFF2-40B4-BE49-F238E27FC236}">
                <a16:creationId xmlns:a16="http://schemas.microsoft.com/office/drawing/2014/main" id="{4C37858A-AC21-CB41-8C96-65D9002230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41241" y="2878080"/>
            <a:ext cx="439838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999">
                <a:solidFill>
                  <a:schemeClr val="accent5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35" name="Number">
            <a:extLst>
              <a:ext uri="{FF2B5EF4-FFF2-40B4-BE49-F238E27FC236}">
                <a16:creationId xmlns:a16="http://schemas.microsoft.com/office/drawing/2014/main" id="{97B05350-6C68-E84A-81F0-64BB53EE5E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41241" y="2358906"/>
            <a:ext cx="439838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999">
                <a:solidFill>
                  <a:schemeClr val="accent5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34" name="Number">
            <a:extLst>
              <a:ext uri="{FF2B5EF4-FFF2-40B4-BE49-F238E27FC236}">
                <a16:creationId xmlns:a16="http://schemas.microsoft.com/office/drawing/2014/main" id="{50B157E0-DFD4-4442-837D-FEFEE0ED83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41241" y="1839732"/>
            <a:ext cx="439838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999">
                <a:solidFill>
                  <a:schemeClr val="accent5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2" name="Text Field">
            <a:extLst>
              <a:ext uri="{FF2B5EF4-FFF2-40B4-BE49-F238E27FC236}">
                <a16:creationId xmlns:a16="http://schemas.microsoft.com/office/drawing/2014/main" id="{513F9047-4D4F-4944-A54F-6838E69D529C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6944400" y="3916426"/>
            <a:ext cx="4470440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399" b="0" i="0">
                <a:solidFill>
                  <a:schemeClr val="tx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063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Text Field">
            <a:extLst>
              <a:ext uri="{FF2B5EF4-FFF2-40B4-BE49-F238E27FC236}">
                <a16:creationId xmlns:a16="http://schemas.microsoft.com/office/drawing/2014/main" id="{AB0EA59E-C5BD-2449-B9B1-56DEAED420FF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6944400" y="3397229"/>
            <a:ext cx="4470440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399" b="0" i="0">
                <a:solidFill>
                  <a:schemeClr val="tx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063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Text Field">
            <a:extLst>
              <a:ext uri="{FF2B5EF4-FFF2-40B4-BE49-F238E27FC236}">
                <a16:creationId xmlns:a16="http://schemas.microsoft.com/office/drawing/2014/main" id="{22511F22-E591-F74E-BFD2-CDD45D3AD3EB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6944400" y="2878032"/>
            <a:ext cx="4470440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399" b="0" i="0">
                <a:solidFill>
                  <a:schemeClr val="tx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063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9" name="Text Field">
            <a:extLst>
              <a:ext uri="{FF2B5EF4-FFF2-40B4-BE49-F238E27FC236}">
                <a16:creationId xmlns:a16="http://schemas.microsoft.com/office/drawing/2014/main" id="{22D41171-F1BC-0242-9A58-63B4D72A490C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6944400" y="2358835"/>
            <a:ext cx="4470440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399" b="0" i="0">
                <a:solidFill>
                  <a:schemeClr val="tx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063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Text Field">
            <a:extLst>
              <a:ext uri="{FF2B5EF4-FFF2-40B4-BE49-F238E27FC236}">
                <a16:creationId xmlns:a16="http://schemas.microsoft.com/office/drawing/2014/main" id="{3D9253FE-8D61-AC4A-B664-3F8478D670B8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6944400" y="1839638"/>
            <a:ext cx="4470440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399" b="0" i="0">
                <a:solidFill>
                  <a:schemeClr val="tx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063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7" name="Column Divider">
            <a:extLst>
              <a:ext uri="{FF2B5EF4-FFF2-40B4-BE49-F238E27FC236}">
                <a16:creationId xmlns:a16="http://schemas.microsoft.com/office/drawing/2014/main" id="{90C130B8-DB30-A047-8311-FCD7EEDF456C}"/>
              </a:ext>
            </a:extLst>
          </p:cNvPr>
          <p:cNvCxnSpPr/>
          <p:nvPr/>
        </p:nvCxnSpPr>
        <p:spPr>
          <a:xfrm>
            <a:off x="6094414" y="1838958"/>
            <a:ext cx="0" cy="4261104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Number">
            <a:extLst>
              <a:ext uri="{FF2B5EF4-FFF2-40B4-BE49-F238E27FC236}">
                <a16:creationId xmlns:a16="http://schemas.microsoft.com/office/drawing/2014/main" id="{0EC907BF-0F79-AE40-A0E1-10EDEEBBA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7896" y="3916426"/>
            <a:ext cx="439838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999">
                <a:solidFill>
                  <a:schemeClr val="accent5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7" name="Number">
            <a:extLst>
              <a:ext uri="{FF2B5EF4-FFF2-40B4-BE49-F238E27FC236}">
                <a16:creationId xmlns:a16="http://schemas.microsoft.com/office/drawing/2014/main" id="{D25DA43B-4E3A-394F-B8B3-16A0A25D8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7896" y="3397254"/>
            <a:ext cx="439838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ctr" defTabSz="914126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System Font Regular"/>
              <a:buNone/>
              <a:tabLst/>
              <a:defRPr sz="1999">
                <a:solidFill>
                  <a:schemeClr val="accent5"/>
                </a:solidFill>
                <a:latin typeface="Georgia" panose="02040502050405020303" pitchFamily="18" charset="0"/>
              </a:defRPr>
            </a:lvl1pPr>
          </a:lstStyle>
          <a:p>
            <a:pPr marL="0" marR="0" lvl="0" indent="0" algn="ctr" defTabSz="914126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System Font Regular"/>
              <a:buNone/>
              <a:tabLst/>
              <a:defRPr/>
            </a:pPr>
            <a:r>
              <a:rPr lang="en-US" dirty="0"/>
              <a:t>X</a:t>
            </a:r>
          </a:p>
        </p:txBody>
      </p:sp>
      <p:sp>
        <p:nvSpPr>
          <p:cNvPr id="16" name="Number">
            <a:extLst>
              <a:ext uri="{FF2B5EF4-FFF2-40B4-BE49-F238E27FC236}">
                <a16:creationId xmlns:a16="http://schemas.microsoft.com/office/drawing/2014/main" id="{DD2FB6D0-D95C-6242-A795-CCD93D8A20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7896" y="2878080"/>
            <a:ext cx="439838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ctr" defTabSz="914126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System Font Regular"/>
              <a:buNone/>
              <a:tabLst/>
              <a:defRPr sz="1999">
                <a:solidFill>
                  <a:schemeClr val="accent5"/>
                </a:solidFill>
                <a:latin typeface="Georgia" panose="02040502050405020303" pitchFamily="18" charset="0"/>
              </a:defRPr>
            </a:lvl1pPr>
          </a:lstStyle>
          <a:p>
            <a:pPr marL="0" marR="0" lvl="0" indent="0" algn="ctr" defTabSz="914126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System Font Regular"/>
              <a:buNone/>
              <a:tabLst/>
              <a:defRPr/>
            </a:pPr>
            <a:r>
              <a:rPr lang="en-US" dirty="0"/>
              <a:t>X</a:t>
            </a:r>
          </a:p>
          <a:p>
            <a:pPr lvl="0"/>
            <a:endParaRPr lang="en-US" dirty="0"/>
          </a:p>
        </p:txBody>
      </p:sp>
      <p:sp>
        <p:nvSpPr>
          <p:cNvPr id="15" name="Number">
            <a:extLst>
              <a:ext uri="{FF2B5EF4-FFF2-40B4-BE49-F238E27FC236}">
                <a16:creationId xmlns:a16="http://schemas.microsoft.com/office/drawing/2014/main" id="{06493D53-065B-674D-B762-76404273F0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7896" y="2358906"/>
            <a:ext cx="439838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marR="0" indent="0" algn="ctr" defTabSz="914126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System Font Regular"/>
              <a:buNone/>
              <a:tabLst/>
              <a:defRPr sz="1999">
                <a:solidFill>
                  <a:schemeClr val="accent5"/>
                </a:solidFill>
                <a:latin typeface="Georgia" panose="02040502050405020303" pitchFamily="18" charset="0"/>
              </a:defRPr>
            </a:lvl1pPr>
          </a:lstStyle>
          <a:p>
            <a:pPr marL="0" marR="0" lvl="0" indent="0" algn="ctr" defTabSz="914126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System Font Regular"/>
              <a:buNone/>
              <a:tabLst/>
              <a:defRPr/>
            </a:pPr>
            <a:r>
              <a:rPr lang="en-US" dirty="0"/>
              <a:t>X</a:t>
            </a:r>
          </a:p>
          <a:p>
            <a:pPr lvl="0"/>
            <a:endParaRPr lang="en-US" dirty="0"/>
          </a:p>
        </p:txBody>
      </p:sp>
      <p:sp>
        <p:nvSpPr>
          <p:cNvPr id="13" name="Number">
            <a:extLst>
              <a:ext uri="{FF2B5EF4-FFF2-40B4-BE49-F238E27FC236}">
                <a16:creationId xmlns:a16="http://schemas.microsoft.com/office/drawing/2014/main" id="{85B432C7-6194-C04D-8607-A1DFBA3219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896" y="1839732"/>
            <a:ext cx="439838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sz="1999">
                <a:solidFill>
                  <a:schemeClr val="accent5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3" name="Text Field">
            <a:extLst>
              <a:ext uri="{FF2B5EF4-FFF2-40B4-BE49-F238E27FC236}">
                <a16:creationId xmlns:a16="http://schemas.microsoft.com/office/drawing/2014/main" id="{6D1BD307-5E4B-9647-A402-54CF30BEC3C6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1371055" y="3916426"/>
            <a:ext cx="4470440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399" b="0" i="0">
                <a:solidFill>
                  <a:schemeClr val="tx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063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Field">
            <a:extLst>
              <a:ext uri="{FF2B5EF4-FFF2-40B4-BE49-F238E27FC236}">
                <a16:creationId xmlns:a16="http://schemas.microsoft.com/office/drawing/2014/main" id="{A5DE72B7-8353-7C47-A8C2-69DED713D179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1371055" y="3397229"/>
            <a:ext cx="4470440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399" b="0" i="0">
                <a:solidFill>
                  <a:schemeClr val="tx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063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Field">
            <a:extLst>
              <a:ext uri="{FF2B5EF4-FFF2-40B4-BE49-F238E27FC236}">
                <a16:creationId xmlns:a16="http://schemas.microsoft.com/office/drawing/2014/main" id="{35FDD008-E0E6-4746-AB5B-78D012E92B2E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1371055" y="2878032"/>
            <a:ext cx="4470440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399" b="0" i="0">
                <a:solidFill>
                  <a:schemeClr val="tx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063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Field">
            <a:extLst>
              <a:ext uri="{FF2B5EF4-FFF2-40B4-BE49-F238E27FC236}">
                <a16:creationId xmlns:a16="http://schemas.microsoft.com/office/drawing/2014/main" id="{53E966DA-E5B9-074E-B0AA-F5451AF51BAE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1371055" y="2358835"/>
            <a:ext cx="4470440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399" b="0" i="0">
                <a:solidFill>
                  <a:schemeClr val="tx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063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Field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055" y="1839638"/>
            <a:ext cx="4470440" cy="39556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399" b="0" i="0">
                <a:solidFill>
                  <a:schemeClr val="tx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063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30" name="Accent Mark">
            <a:extLst>
              <a:ext uri="{FF2B5EF4-FFF2-40B4-BE49-F238E27FC236}">
                <a16:creationId xmlns:a16="http://schemas.microsoft.com/office/drawing/2014/main" id="{27BF9EF6-C607-E74B-BE4E-C1CEE539A463}"/>
              </a:ext>
            </a:extLst>
          </p:cNvPr>
          <p:cNvCxnSpPr>
            <a:cxnSpLocks/>
          </p:cNvCxnSpPr>
          <p:nvPr/>
        </p:nvCxnSpPr>
        <p:spPr>
          <a:xfrm flipH="1">
            <a:off x="767895" y="1584959"/>
            <a:ext cx="319957" cy="0"/>
          </a:xfrm>
          <a:prstGeom prst="line">
            <a:avLst/>
          </a:prstGeom>
          <a:ln w="38100" cap="flat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">
            <a:extLst>
              <a:ext uri="{FF2B5EF4-FFF2-40B4-BE49-F238E27FC236}">
                <a16:creationId xmlns:a16="http://schemas.microsoft.com/office/drawing/2014/main" id="{985C1EE6-5D28-F64E-BD6D-93704583EE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1802" y="508000"/>
            <a:ext cx="10668269" cy="822960"/>
          </a:xfrm>
        </p:spPr>
        <p:txBody>
          <a:bodyPr anchor="b" anchorCtr="0"/>
          <a:lstStyle>
            <a:lvl1pPr>
              <a:defRPr sz="2399" b="1"/>
            </a:lvl1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24" name="Abstract Pattern Strip">
            <a:extLst>
              <a:ext uri="{FF2B5EF4-FFF2-40B4-BE49-F238E27FC236}">
                <a16:creationId xmlns:a16="http://schemas.microsoft.com/office/drawing/2014/main" id="{6389BC6F-934C-3E4C-8EFF-C5723C482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8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70F255-3C2A-4AC7-8935-184146E3B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508000"/>
            <a:ext cx="10668269" cy="8229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Headline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08A3F6CD-49F4-D74B-8C7F-D6CA71EFB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801" y="6423660"/>
            <a:ext cx="365665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8E003242-6B91-1949-A5CA-15BA57A04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466" y="6423979"/>
            <a:ext cx="40200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/>
              <a:t>Confidential – Oracle Internal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704250-C0B4-A84F-9EB2-31C880A9C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754" y="1837944"/>
            <a:ext cx="10668269" cy="4261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indent</a:t>
            </a:r>
          </a:p>
          <a:p>
            <a:pPr lvl="2"/>
            <a:r>
              <a:rPr lang="en-US" dirty="0"/>
              <a:t>Second indent</a:t>
            </a:r>
          </a:p>
          <a:p>
            <a:pPr lvl="3"/>
            <a:r>
              <a:rPr lang="en-US" dirty="0"/>
              <a:t>Third indent</a:t>
            </a:r>
          </a:p>
          <a:p>
            <a:pPr lvl="4"/>
            <a:r>
              <a:rPr lang="en-US" dirty="0"/>
              <a:t>Fourth indent</a:t>
            </a:r>
          </a:p>
          <a:p>
            <a:pPr lvl="5"/>
            <a:r>
              <a:rPr lang="en-US" dirty="0"/>
              <a:t>Fifth indent</a:t>
            </a:r>
          </a:p>
          <a:p>
            <a:pPr lvl="6"/>
            <a:r>
              <a:rPr lang="en-US" dirty="0"/>
              <a:t>Sixth indent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4EA89-E19D-6245-A011-4F7EB78FF170}"/>
              </a:ext>
            </a:extLst>
          </p:cNvPr>
          <p:cNvSpPr txBox="1">
            <a:spLocks/>
          </p:cNvSpPr>
          <p:nvPr/>
        </p:nvSpPr>
        <p:spPr>
          <a:xfrm>
            <a:off x="761802" y="6057900"/>
            <a:ext cx="234635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52418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  <p:sldLayoutId id="2147483724" r:id="rId22"/>
    <p:sldLayoutId id="2147483725" r:id="rId23"/>
    <p:sldLayoutId id="2147483726" r:id="rId24"/>
    <p:sldLayoutId id="2147483727" r:id="rId25"/>
    <p:sldLayoutId id="2147483728" r:id="rId26"/>
    <p:sldLayoutId id="2147483729" r:id="rId27"/>
    <p:sldLayoutId id="2147483730" r:id="rId28"/>
    <p:sldLayoutId id="2147483731" r:id="rId29"/>
    <p:sldLayoutId id="2147483732" r:id="rId30"/>
    <p:sldLayoutId id="2147483733" r:id="rId31"/>
    <p:sldLayoutId id="2147483734" r:id="rId32"/>
    <p:sldLayoutId id="2147483735" r:id="rId33"/>
    <p:sldLayoutId id="2147483736" r:id="rId34"/>
    <p:sldLayoutId id="2147483737" r:id="rId35"/>
    <p:sldLayoutId id="2147483738" r:id="rId36"/>
    <p:sldLayoutId id="2147483739" r:id="rId37"/>
    <p:sldLayoutId id="2147483740" r:id="rId38"/>
    <p:sldLayoutId id="2147483741" r:id="rId39"/>
    <p:sldLayoutId id="2147483742" r:id="rId40"/>
    <p:sldLayoutId id="2147483743" r:id="rId41"/>
    <p:sldLayoutId id="2147483744" r:id="rId42"/>
    <p:sldLayoutId id="2147483745" r:id="rId43"/>
    <p:sldLayoutId id="2147483746" r:id="rId44"/>
    <p:sldLayoutId id="2147483747" r:id="rId45"/>
    <p:sldLayoutId id="2147483748" r:id="rId46"/>
    <p:sldLayoutId id="2147483749" r:id="rId47"/>
    <p:sldLayoutId id="2147483750" r:id="rId48"/>
    <p:sldLayoutId id="2147483751" r:id="rId49"/>
    <p:sldLayoutId id="2147483752" r:id="rId50"/>
    <p:sldLayoutId id="2147483753" r:id="rId51"/>
    <p:sldLayoutId id="2147483754" r:id="rId52"/>
    <p:sldLayoutId id="2147483755" r:id="rId53"/>
    <p:sldLayoutId id="2147483756" r:id="rId54"/>
    <p:sldLayoutId id="2147483757" r:id="rId55"/>
    <p:sldLayoutId id="2147483758" r:id="rId5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126" rtl="0" eaLnBrk="1" latinLnBrk="0" hangingPunct="1">
        <a:lnSpc>
          <a:spcPct val="95000"/>
        </a:lnSpc>
        <a:spcBef>
          <a:spcPct val="0"/>
        </a:spcBef>
        <a:buNone/>
        <a:defRPr sz="39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126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Tx/>
        <a:buFont typeface="System Font Regular"/>
        <a:buNone/>
        <a:tabLst/>
        <a:defRPr sz="1799" b="0" i="0" kern="1200">
          <a:solidFill>
            <a:schemeClr val="tx1"/>
          </a:solidFill>
          <a:latin typeface="Oracle Sans" panose="020B0503020204020204" pitchFamily="34" charset="0"/>
          <a:ea typeface="+mn-ea"/>
          <a:cs typeface="Oracle Sans" panose="020B0503020204020204" pitchFamily="34" charset="0"/>
        </a:defRPr>
      </a:lvl1pPr>
      <a:lvl2pPr marL="365650" marR="0" indent="-182825" algn="l" defTabSz="914126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799" b="0" i="0" kern="1200">
          <a:solidFill>
            <a:schemeClr val="tx1"/>
          </a:solidFill>
          <a:latin typeface="Oracle Sans" panose="020B0503020204020204" pitchFamily="34" charset="0"/>
          <a:ea typeface="+mn-ea"/>
          <a:cs typeface="Oracle Sans" panose="020B0503020204020204" pitchFamily="34" charset="0"/>
        </a:defRPr>
      </a:lvl2pPr>
      <a:lvl3pPr marL="731301" marR="0" indent="-182825" algn="l" defTabSz="914126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20000"/>
        <a:buFont typeface="System Font Regular"/>
        <a:buChar char="-"/>
        <a:tabLst/>
        <a:defRPr sz="160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3pPr>
      <a:lvl4pPr marL="1096951" marR="0" indent="-182825" algn="l" defTabSz="914126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00000"/>
        <a:buFont typeface="System Font Regular"/>
        <a:buChar char="◦"/>
        <a:tabLst/>
        <a:defRPr sz="140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4pPr>
      <a:lvl5pPr marL="1462601" marR="0" indent="-182825" algn="l" defTabSz="914126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Tx/>
        <a:buFont typeface="System Font Regular"/>
        <a:buChar char="•"/>
        <a:tabLst/>
        <a:defRPr sz="120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5pPr>
      <a:lvl6pPr marL="1828251" indent="-182825" algn="l" defTabSz="914126" rtl="0" eaLnBrk="1" latinLnBrk="0" hangingPunct="1">
        <a:lnSpc>
          <a:spcPct val="95000"/>
        </a:lnSpc>
        <a:spcBef>
          <a:spcPts val="400"/>
        </a:spcBef>
        <a:spcAft>
          <a:spcPts val="0"/>
        </a:spcAft>
        <a:buSzPct val="120000"/>
        <a:buFont typeface="System Font Regular"/>
        <a:buChar char="-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6pPr>
      <a:lvl7pPr marL="2193902" indent="-182825" algn="l" defTabSz="914126" rtl="0" eaLnBrk="1" latinLnBrk="0" hangingPunct="1">
        <a:lnSpc>
          <a:spcPct val="95000"/>
        </a:lnSpc>
        <a:spcBef>
          <a:spcPts val="400"/>
        </a:spcBef>
        <a:spcAft>
          <a:spcPts val="0"/>
        </a:spcAft>
        <a:buFont typeface="System Font Regular"/>
        <a:buChar char="◦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6">
          <p15:clr>
            <a:srgbClr val="F26B43"/>
          </p15:clr>
        </p15:guide>
        <p15:guide id="2" orient="horz" pos="40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osemp.us.oracle.com/epmos/faces/DocumentDisplay?id=2644243.1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2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confluence.oraclecorp.com/confluence/x/IxNJc" TargetMode="External"/><Relationship Id="rId1" Type="http://schemas.openxmlformats.org/officeDocument/2006/relationships/slideLayout" Target="../slideLayouts/slideLayout2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1B5D67-BEEB-9740-AB34-559A53557B8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RAC Performance Group</a:t>
            </a:r>
          </a:p>
          <a:p>
            <a:r>
              <a:rPr lang="en-US" dirty="0"/>
              <a:t>April 2020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51432-D21C-AB42-B945-27D1011188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Michael Zoll, Atsushi Morimura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756BC4D-A9A5-8D43-93CD-6CE61F0E07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RAC Performance Diagnostics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D8CE6E-77D6-9C45-9726-9ACC13FECD0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Using AWR</a:t>
            </a:r>
          </a:p>
        </p:txBody>
      </p:sp>
    </p:spTree>
    <p:extLst>
      <p:ext uri="{BB962C8B-B14F-4D97-AF65-F5344CB8AC3E}">
        <p14:creationId xmlns:p14="http://schemas.microsoft.com/office/powerpoint/2010/main" val="140500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ED6FE-A8A2-4B4F-8B64-54AB19FE37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F61027-D7C4-3A46-89C6-CD6F5506A4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– Oracle Internal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DA8F5F-9116-7F49-8D32-1BAD164CCD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5"/>
                </a:solidFill>
              </a:rPr>
              <a:t>2-way Lock Grant</a:t>
            </a:r>
          </a:p>
          <a:p>
            <a:r>
              <a:rPr lang="en-US" sz="1600" dirty="0"/>
              <a:t>Foreground sends request to remote LMS, LMS sends a </a:t>
            </a:r>
            <a:r>
              <a:rPr lang="en-US" sz="1600" dirty="0">
                <a:solidFill>
                  <a:schemeClr val="accent1"/>
                </a:solidFill>
              </a:rPr>
              <a:t>lock grant </a:t>
            </a:r>
            <a:r>
              <a:rPr lang="en-US" sz="1600" dirty="0"/>
              <a:t>back.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600" dirty="0"/>
              <a:t>Master is remote, buffer is not held anywhere.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600" dirty="0"/>
              <a:t>Data is read from disk.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0B90BB-DAD0-174E-8184-69511A381A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5"/>
                </a:solidFill>
              </a:rPr>
              <a:t>3-way Block Transfer</a:t>
            </a:r>
          </a:p>
          <a:p>
            <a:r>
              <a:rPr lang="en-US" sz="1600" dirty="0"/>
              <a:t>Foreground sends request to remote LMS, LMS </a:t>
            </a:r>
            <a:r>
              <a:rPr lang="en-US" sz="1600" dirty="0">
                <a:solidFill>
                  <a:schemeClr val="accent1"/>
                </a:solidFill>
              </a:rPr>
              <a:t>forwards</a:t>
            </a:r>
            <a:r>
              <a:rPr lang="en-US" sz="1600" dirty="0"/>
              <a:t> request to holder LMS, holder LMS sends a data block back.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600" dirty="0"/>
              <a:t>Master is remote, holder is on another remote instance.</a:t>
            </a:r>
          </a:p>
          <a:p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5C8486-7B50-B846-B312-0EF5F42004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8754" y="1837944"/>
            <a:ext cx="3300124" cy="4261104"/>
          </a:xfrm>
        </p:spPr>
        <p:txBody>
          <a:bodyPr/>
          <a:lstStyle/>
          <a:p>
            <a:r>
              <a:rPr lang="en-US" b="1" dirty="0">
                <a:solidFill>
                  <a:schemeClr val="accent5"/>
                </a:solidFill>
              </a:rPr>
              <a:t>2-way Block Transfer</a:t>
            </a:r>
          </a:p>
          <a:p>
            <a:r>
              <a:rPr lang="en-US" sz="1600" dirty="0"/>
              <a:t>Foreground sends request to remote LMS, LMS sends a </a:t>
            </a:r>
            <a:r>
              <a:rPr lang="en-US" sz="1600" dirty="0">
                <a:solidFill>
                  <a:schemeClr val="accent1"/>
                </a:solidFill>
              </a:rPr>
              <a:t>data block </a:t>
            </a:r>
            <a:r>
              <a:rPr lang="en-US" sz="1600" dirty="0"/>
              <a:t>back.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600" dirty="0"/>
              <a:t>Master is local, holder is remote.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600" dirty="0"/>
              <a:t>Master is remote, and is also the holder.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4567A1E-DBB8-0445-BFB4-C10B1BAC1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Cache Fusion Messaging Patterns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A8BA4C4-C491-BE40-B57A-F38F44A44B83}"/>
              </a:ext>
            </a:extLst>
          </p:cNvPr>
          <p:cNvGrpSpPr/>
          <p:nvPr/>
        </p:nvGrpSpPr>
        <p:grpSpPr>
          <a:xfrm>
            <a:off x="1188277" y="4025105"/>
            <a:ext cx="2441077" cy="1355942"/>
            <a:chOff x="1045217" y="4139126"/>
            <a:chExt cx="2441077" cy="13559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C1C41E3-12F8-654B-ADB7-9DDCD9685080}"/>
                </a:ext>
              </a:extLst>
            </p:cNvPr>
            <p:cNvSpPr/>
            <p:nvPr/>
          </p:nvSpPr>
          <p:spPr>
            <a:xfrm>
              <a:off x="2552047" y="4139126"/>
              <a:ext cx="934247" cy="10363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Instance 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6E0D2B0-A60C-0842-902F-6CE068A00BF4}"/>
                </a:ext>
              </a:extLst>
            </p:cNvPr>
            <p:cNvSpPr/>
            <p:nvPr/>
          </p:nvSpPr>
          <p:spPr>
            <a:xfrm>
              <a:off x="1045217" y="4139126"/>
              <a:ext cx="934247" cy="10363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Instance 1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974E9DF-45B7-B842-AD58-CB2295815263}"/>
                </a:ext>
              </a:extLst>
            </p:cNvPr>
            <p:cNvSpPr/>
            <p:nvPr/>
          </p:nvSpPr>
          <p:spPr>
            <a:xfrm>
              <a:off x="1219732" y="4753688"/>
              <a:ext cx="585216" cy="33832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Oracle Sans" panose="020B0503020204020204" pitchFamily="34" charset="0"/>
                  <a:cs typeface="Oracle Sans" panose="020B0503020204020204" pitchFamily="34" charset="0"/>
                </a:rPr>
                <a:t>FG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C1B904E-03D8-D041-8DA2-B9B672B34DDF}"/>
                </a:ext>
              </a:extLst>
            </p:cNvPr>
            <p:cNvSpPr/>
            <p:nvPr/>
          </p:nvSpPr>
          <p:spPr>
            <a:xfrm>
              <a:off x="2726562" y="4749274"/>
              <a:ext cx="585216" cy="33832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Oracle Sans" panose="020B0503020204020204" pitchFamily="34" charset="0"/>
                  <a:cs typeface="Oracle Sans" panose="020B0503020204020204" pitchFamily="34" charset="0"/>
                </a:rPr>
                <a:t>LMS</a:t>
              </a:r>
            </a:p>
          </p:txBody>
        </p:sp>
        <p:sp>
          <p:nvSpPr>
            <p:cNvPr id="12" name="U-Turn Arrow 11">
              <a:extLst>
                <a:ext uri="{FF2B5EF4-FFF2-40B4-BE49-F238E27FC236}">
                  <a16:creationId xmlns:a16="http://schemas.microsoft.com/office/drawing/2014/main" id="{DC250BE7-76F7-524E-971C-11464FD340FF}"/>
                </a:ext>
              </a:extLst>
            </p:cNvPr>
            <p:cNvSpPr/>
            <p:nvPr/>
          </p:nvSpPr>
          <p:spPr>
            <a:xfrm>
              <a:off x="1499616" y="4607385"/>
              <a:ext cx="1572768" cy="141889"/>
            </a:xfrm>
            <a:prstGeom prst="uturnArrow">
              <a:avLst>
                <a:gd name="adj1" fmla="val 16049"/>
                <a:gd name="adj2" fmla="val 25000"/>
                <a:gd name="adj3" fmla="val 36934"/>
                <a:gd name="adj4" fmla="val 34799"/>
                <a:gd name="adj5" fmla="val 9588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FADFDAD-489C-AF4E-9642-BF9A960FC39E}"/>
                </a:ext>
              </a:extLst>
            </p:cNvPr>
            <p:cNvSpPr/>
            <p:nvPr/>
          </p:nvSpPr>
          <p:spPr>
            <a:xfrm>
              <a:off x="1986229" y="4430060"/>
              <a:ext cx="606256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dirty="0">
                  <a:latin typeface="Oracle Sans" panose="020B0503020204020204" pitchFamily="34" charset="0"/>
                  <a:cs typeface="Oracle Sans" panose="020B0503020204020204" pitchFamily="34" charset="0"/>
                </a:rPr>
                <a:t>Request</a:t>
              </a:r>
            </a:p>
          </p:txBody>
        </p:sp>
        <p:sp>
          <p:nvSpPr>
            <p:cNvPr id="14" name="U-Turn Arrow 13">
              <a:extLst>
                <a:ext uri="{FF2B5EF4-FFF2-40B4-BE49-F238E27FC236}">
                  <a16:creationId xmlns:a16="http://schemas.microsoft.com/office/drawing/2014/main" id="{E45F6217-81A7-114F-8BF0-922D11CA542C}"/>
                </a:ext>
              </a:extLst>
            </p:cNvPr>
            <p:cNvSpPr/>
            <p:nvPr/>
          </p:nvSpPr>
          <p:spPr>
            <a:xfrm flipH="1" flipV="1">
              <a:off x="1499616" y="5135968"/>
              <a:ext cx="1572768" cy="141889"/>
            </a:xfrm>
            <a:prstGeom prst="uturnArrow">
              <a:avLst>
                <a:gd name="adj1" fmla="val 16049"/>
                <a:gd name="adj2" fmla="val 25000"/>
                <a:gd name="adj3" fmla="val 36934"/>
                <a:gd name="adj4" fmla="val 34799"/>
                <a:gd name="adj5" fmla="val 9588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F0F0A91-4094-5844-B7DC-071F23487D14}"/>
                </a:ext>
              </a:extLst>
            </p:cNvPr>
            <p:cNvSpPr/>
            <p:nvPr/>
          </p:nvSpPr>
          <p:spPr>
            <a:xfrm>
              <a:off x="1684868" y="5264236"/>
              <a:ext cx="1208985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dirty="0">
                  <a:latin typeface="Oracle Sans" panose="020B0503020204020204" pitchFamily="34" charset="0"/>
                  <a:cs typeface="Oracle Sans" panose="020B0503020204020204" pitchFamily="34" charset="0"/>
                </a:rPr>
                <a:t>Data Block Transfer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734359D-EA64-104B-BCFB-DDA8173C1111}"/>
              </a:ext>
            </a:extLst>
          </p:cNvPr>
          <p:cNvGrpSpPr/>
          <p:nvPr/>
        </p:nvGrpSpPr>
        <p:grpSpPr>
          <a:xfrm>
            <a:off x="8467319" y="4025105"/>
            <a:ext cx="2529165" cy="2233262"/>
            <a:chOff x="8467319" y="4025105"/>
            <a:chExt cx="2529165" cy="223326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B71858E-39C4-2B48-B2E7-CAD76230F8AE}"/>
                </a:ext>
              </a:extLst>
            </p:cNvPr>
            <p:cNvSpPr/>
            <p:nvPr/>
          </p:nvSpPr>
          <p:spPr>
            <a:xfrm>
              <a:off x="10062237" y="4025105"/>
              <a:ext cx="934247" cy="10363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Instance 2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3DA29D7-23C1-6A48-8E24-F226A692D26C}"/>
                </a:ext>
              </a:extLst>
            </p:cNvPr>
            <p:cNvSpPr/>
            <p:nvPr/>
          </p:nvSpPr>
          <p:spPr>
            <a:xfrm>
              <a:off x="8555407" y="4025105"/>
              <a:ext cx="934247" cy="10363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Instance 1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F01989A-FA1B-AE4C-AE87-36039A222866}"/>
                </a:ext>
              </a:extLst>
            </p:cNvPr>
            <p:cNvSpPr/>
            <p:nvPr/>
          </p:nvSpPr>
          <p:spPr>
            <a:xfrm>
              <a:off x="8729922" y="4639667"/>
              <a:ext cx="585216" cy="33832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Oracle Sans" panose="020B0503020204020204" pitchFamily="34" charset="0"/>
                  <a:cs typeface="Oracle Sans" panose="020B0503020204020204" pitchFamily="34" charset="0"/>
                </a:rPr>
                <a:t>FG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4A1EF0F-9A4A-3D4C-9578-FEBBC67EAB18}"/>
                </a:ext>
              </a:extLst>
            </p:cNvPr>
            <p:cNvSpPr/>
            <p:nvPr/>
          </p:nvSpPr>
          <p:spPr>
            <a:xfrm>
              <a:off x="10236752" y="4635253"/>
              <a:ext cx="585216" cy="33832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Oracle Sans" panose="020B0503020204020204" pitchFamily="34" charset="0"/>
                  <a:cs typeface="Oracle Sans" panose="020B0503020204020204" pitchFamily="34" charset="0"/>
                </a:rPr>
                <a:t>LMS</a:t>
              </a:r>
            </a:p>
          </p:txBody>
        </p:sp>
        <p:sp>
          <p:nvSpPr>
            <p:cNvPr id="22" name="U-Turn Arrow 21">
              <a:extLst>
                <a:ext uri="{FF2B5EF4-FFF2-40B4-BE49-F238E27FC236}">
                  <a16:creationId xmlns:a16="http://schemas.microsoft.com/office/drawing/2014/main" id="{8D5539D4-3094-004D-8432-B3F95EAB4A17}"/>
                </a:ext>
              </a:extLst>
            </p:cNvPr>
            <p:cNvSpPr/>
            <p:nvPr/>
          </p:nvSpPr>
          <p:spPr>
            <a:xfrm>
              <a:off x="9009806" y="4493364"/>
              <a:ext cx="1572768" cy="141889"/>
            </a:xfrm>
            <a:prstGeom prst="uturnArrow">
              <a:avLst>
                <a:gd name="adj1" fmla="val 16049"/>
                <a:gd name="adj2" fmla="val 25000"/>
                <a:gd name="adj3" fmla="val 36934"/>
                <a:gd name="adj4" fmla="val 34799"/>
                <a:gd name="adj5" fmla="val 9588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4B96173-8734-314E-941B-0E3F3F0B3B97}"/>
                </a:ext>
              </a:extLst>
            </p:cNvPr>
            <p:cNvSpPr/>
            <p:nvPr/>
          </p:nvSpPr>
          <p:spPr>
            <a:xfrm>
              <a:off x="9496419" y="4316039"/>
              <a:ext cx="606256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dirty="0">
                  <a:latin typeface="Oracle Sans" panose="020B0503020204020204" pitchFamily="34" charset="0"/>
                  <a:cs typeface="Oracle Sans" panose="020B0503020204020204" pitchFamily="34" charset="0"/>
                </a:rPr>
                <a:t>Request</a:t>
              </a:r>
            </a:p>
          </p:txBody>
        </p:sp>
        <p:sp>
          <p:nvSpPr>
            <p:cNvPr id="24" name="U-Turn Arrow 23">
              <a:extLst>
                <a:ext uri="{FF2B5EF4-FFF2-40B4-BE49-F238E27FC236}">
                  <a16:creationId xmlns:a16="http://schemas.microsoft.com/office/drawing/2014/main" id="{9EF3F547-6D83-0D41-B416-9F556F5F8FEA}"/>
                </a:ext>
              </a:extLst>
            </p:cNvPr>
            <p:cNvSpPr/>
            <p:nvPr/>
          </p:nvSpPr>
          <p:spPr>
            <a:xfrm flipH="1" flipV="1">
              <a:off x="9140650" y="5021946"/>
              <a:ext cx="1441923" cy="141889"/>
            </a:xfrm>
            <a:prstGeom prst="uturnArrow">
              <a:avLst>
                <a:gd name="adj1" fmla="val 16049"/>
                <a:gd name="adj2" fmla="val 25000"/>
                <a:gd name="adj3" fmla="val 36934"/>
                <a:gd name="adj4" fmla="val 34799"/>
                <a:gd name="adj5" fmla="val 9588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C9970A1-C3D2-B94A-9E5B-CA891C85DC89}"/>
                </a:ext>
              </a:extLst>
            </p:cNvPr>
            <p:cNvSpPr/>
            <p:nvPr/>
          </p:nvSpPr>
          <p:spPr>
            <a:xfrm>
              <a:off x="9409060" y="5146866"/>
              <a:ext cx="78098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dirty="0">
                  <a:latin typeface="Oracle Sans" panose="020B0503020204020204" pitchFamily="34" charset="0"/>
                  <a:cs typeface="Oracle Sans" panose="020B0503020204020204" pitchFamily="34" charset="0"/>
                </a:rPr>
                <a:t>Lock Grant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50A1C2D-BDC4-5E4A-B1CF-0FE7BE73D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38470" y="5288755"/>
              <a:ext cx="969612" cy="969612"/>
            </a:xfrm>
            <a:prstGeom prst="rect">
              <a:avLst/>
            </a:prstGeom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B928409-A459-3D48-9C51-7B1BA35A3AE4}"/>
                </a:ext>
              </a:extLst>
            </p:cNvPr>
            <p:cNvCxnSpPr>
              <a:cxnSpLocks/>
            </p:cNvCxnSpPr>
            <p:nvPr/>
          </p:nvCxnSpPr>
          <p:spPr>
            <a:xfrm>
              <a:off x="9022531" y="5014597"/>
              <a:ext cx="0" cy="401471"/>
            </a:xfrm>
            <a:prstGeom prst="straightConnector1">
              <a:avLst/>
            </a:prstGeom>
            <a:ln w="25400">
              <a:solidFill>
                <a:schemeClr val="accent5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10F3F98-D380-DA48-9081-2C621EF8024F}"/>
                </a:ext>
              </a:extLst>
            </p:cNvPr>
            <p:cNvSpPr/>
            <p:nvPr/>
          </p:nvSpPr>
          <p:spPr>
            <a:xfrm>
              <a:off x="8467319" y="5111054"/>
              <a:ext cx="614272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dirty="0">
                  <a:latin typeface="Oracle Sans" panose="020B0503020204020204" pitchFamily="34" charset="0"/>
                  <a:cs typeface="Oracle Sans" panose="020B0503020204020204" pitchFamily="34" charset="0"/>
                </a:rPr>
                <a:t>Disk I/O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E308273-E4CB-E445-A158-8B37D7110AF0}"/>
              </a:ext>
            </a:extLst>
          </p:cNvPr>
          <p:cNvSpPr txBox="1"/>
          <p:nvPr/>
        </p:nvSpPr>
        <p:spPr>
          <a:xfrm>
            <a:off x="4030682" y="5949615"/>
            <a:ext cx="4126445" cy="584775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No matter the size of the cluster,</a:t>
            </a:r>
            <a:br>
              <a:rPr lang="en-US" sz="1600" b="1" dirty="0">
                <a:solidFill>
                  <a:schemeClr val="bg1"/>
                </a:solidFill>
              </a:rPr>
            </a:br>
            <a:r>
              <a:rPr lang="en-US" sz="1600" b="1" dirty="0">
                <a:solidFill>
                  <a:schemeClr val="bg1"/>
                </a:solidFill>
              </a:rPr>
              <a:t>requests are always satisfied in ≤ 3 hops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F297874-6DDC-9C4B-8D96-6C8C307B3819}"/>
              </a:ext>
            </a:extLst>
          </p:cNvPr>
          <p:cNvGrpSpPr/>
          <p:nvPr/>
        </p:nvGrpSpPr>
        <p:grpSpPr>
          <a:xfrm>
            <a:off x="4645864" y="3828354"/>
            <a:ext cx="2611531" cy="1685478"/>
            <a:chOff x="4645864" y="3828354"/>
            <a:chExt cx="2611531" cy="168547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763B2C7-946B-444D-B9C2-ADFD8CD74BF1}"/>
                </a:ext>
              </a:extLst>
            </p:cNvPr>
            <p:cNvSpPr/>
            <p:nvPr/>
          </p:nvSpPr>
          <p:spPr>
            <a:xfrm>
              <a:off x="6323148" y="4773358"/>
              <a:ext cx="934247" cy="74047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Instance 2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01AD769-66C9-C041-A962-B6A1DA7F7AD6}"/>
                </a:ext>
              </a:extLst>
            </p:cNvPr>
            <p:cNvSpPr/>
            <p:nvPr/>
          </p:nvSpPr>
          <p:spPr>
            <a:xfrm>
              <a:off x="4816318" y="4773358"/>
              <a:ext cx="934247" cy="74047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Instance 3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DE14175-2BB0-9548-8AD4-BDCED48B7393}"/>
                </a:ext>
              </a:extLst>
            </p:cNvPr>
            <p:cNvSpPr/>
            <p:nvPr/>
          </p:nvSpPr>
          <p:spPr>
            <a:xfrm>
              <a:off x="4990833" y="5077024"/>
              <a:ext cx="585216" cy="33832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Oracle Sans" panose="020B0503020204020204" pitchFamily="34" charset="0"/>
                  <a:cs typeface="Oracle Sans" panose="020B0503020204020204" pitchFamily="34" charset="0"/>
                </a:rPr>
                <a:t>LMS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31EF732-6CEA-394F-9A71-35C283ABA2F3}"/>
                </a:ext>
              </a:extLst>
            </p:cNvPr>
            <p:cNvSpPr/>
            <p:nvPr/>
          </p:nvSpPr>
          <p:spPr>
            <a:xfrm>
              <a:off x="6497663" y="5072610"/>
              <a:ext cx="585216" cy="33832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Oracle Sans" panose="020B0503020204020204" pitchFamily="34" charset="0"/>
                  <a:cs typeface="Oracle Sans" panose="020B0503020204020204" pitchFamily="34" charset="0"/>
                </a:rPr>
                <a:t>LMS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1250A2D-AEE9-4741-95F4-BC3569E34A90}"/>
                </a:ext>
              </a:extLst>
            </p:cNvPr>
            <p:cNvSpPr/>
            <p:nvPr/>
          </p:nvSpPr>
          <p:spPr>
            <a:xfrm>
              <a:off x="6216869" y="4553337"/>
              <a:ext cx="606256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dirty="0">
                  <a:latin typeface="Oracle Sans" panose="020B0503020204020204" pitchFamily="34" charset="0"/>
                  <a:cs typeface="Oracle Sans" panose="020B0503020204020204" pitchFamily="34" charset="0"/>
                </a:rPr>
                <a:t>Request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C444DD4-B328-F942-BB55-076775DDA056}"/>
                </a:ext>
              </a:extLst>
            </p:cNvPr>
            <p:cNvSpPr/>
            <p:nvPr/>
          </p:nvSpPr>
          <p:spPr>
            <a:xfrm>
              <a:off x="4645864" y="4550654"/>
              <a:ext cx="1208985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dirty="0">
                  <a:latin typeface="Oracle Sans" panose="020B0503020204020204" pitchFamily="34" charset="0"/>
                  <a:cs typeface="Oracle Sans" panose="020B0503020204020204" pitchFamily="34" charset="0"/>
                </a:rPr>
                <a:t>Data Block Transfer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87F86E4-C185-B94B-A942-66349BDFD82B}"/>
                </a:ext>
              </a:extLst>
            </p:cNvPr>
            <p:cNvSpPr/>
            <p:nvPr/>
          </p:nvSpPr>
          <p:spPr>
            <a:xfrm>
              <a:off x="5576049" y="3828354"/>
              <a:ext cx="934247" cy="74047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Instance 1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B7DC88B-0A6A-B04C-B064-69D39B31407A}"/>
                </a:ext>
              </a:extLst>
            </p:cNvPr>
            <p:cNvSpPr/>
            <p:nvPr/>
          </p:nvSpPr>
          <p:spPr>
            <a:xfrm>
              <a:off x="5750564" y="4132020"/>
              <a:ext cx="585216" cy="33832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  <a:latin typeface="Oracle Sans" panose="020B0503020204020204" pitchFamily="34" charset="0"/>
                  <a:cs typeface="Oracle Sans" panose="020B0503020204020204" pitchFamily="34" charset="0"/>
                </a:rPr>
                <a:t>FG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8FB1487-EE1B-8C46-A19F-2156FD5E3CD3}"/>
                </a:ext>
              </a:extLst>
            </p:cNvPr>
            <p:cNvCxnSpPr>
              <a:cxnSpLocks/>
            </p:cNvCxnSpPr>
            <p:nvPr/>
          </p:nvCxnSpPr>
          <p:spPr>
            <a:xfrm>
              <a:off x="6166555" y="4511652"/>
              <a:ext cx="321964" cy="617690"/>
            </a:xfrm>
            <a:prstGeom prst="straightConnector1">
              <a:avLst/>
            </a:prstGeom>
            <a:ln w="25400">
              <a:solidFill>
                <a:schemeClr val="accent5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5AFB274-5618-CD40-988F-44501FB75A52}"/>
                </a:ext>
              </a:extLst>
            </p:cNvPr>
            <p:cNvSpPr/>
            <p:nvPr/>
          </p:nvSpPr>
          <p:spPr>
            <a:xfrm>
              <a:off x="5747388" y="5270808"/>
              <a:ext cx="615873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dirty="0">
                  <a:latin typeface="Oracle Sans" panose="020B0503020204020204" pitchFamily="34" charset="0"/>
                  <a:cs typeface="Oracle Sans" panose="020B0503020204020204" pitchFamily="34" charset="0"/>
                </a:rPr>
                <a:t>Forward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4D6A6E8-9D91-9141-97A9-490C55F4E0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8291" y="4490316"/>
              <a:ext cx="321964" cy="617690"/>
            </a:xfrm>
            <a:prstGeom prst="straightConnector1">
              <a:avLst/>
            </a:prstGeom>
            <a:ln w="25400">
              <a:solidFill>
                <a:schemeClr val="accent5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B00F766-B5C9-2B41-87F8-C7C93F5888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57543" y="5255547"/>
              <a:ext cx="735387" cy="0"/>
            </a:xfrm>
            <a:prstGeom prst="straightConnector1">
              <a:avLst/>
            </a:prstGeom>
            <a:ln w="25400">
              <a:solidFill>
                <a:schemeClr val="accent5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776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4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607C9B-5C12-7E46-96BB-DAB15BC46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290D43-13D6-8040-B5E9-CF63A0D924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– Oracle Internal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20E6E-2736-8A40-A9EB-892332FA08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Waiting for a buffer (or lock grant) transfer from a remote instance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2778B37-D429-7747-B927-09237D826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Cache Fusion Wait Events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6B081B-9D54-5D4A-9DC2-FE6D1F13E465}"/>
              </a:ext>
            </a:extLst>
          </p:cNvPr>
          <p:cNvSpPr txBox="1"/>
          <p:nvPr/>
        </p:nvSpPr>
        <p:spPr>
          <a:xfrm>
            <a:off x="740054" y="3153506"/>
            <a:ext cx="10969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gc</a:t>
            </a:r>
            <a:r>
              <a:rPr lang="en-US" sz="2400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[</a:t>
            </a:r>
            <a:r>
              <a:rPr lang="en-US" sz="2400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cr|current</a:t>
            </a:r>
            <a:r>
              <a:rPr lang="en-US" sz="2400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] [</a:t>
            </a:r>
            <a:r>
              <a:rPr lang="en-US" sz="2400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block|grant</a:t>
            </a:r>
            <a:r>
              <a:rPr lang="en-US" sz="2400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] [2-way|3-way|busy|congested]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EEBCB293-2BE9-D847-B45B-4AC264969618}"/>
              </a:ext>
            </a:extLst>
          </p:cNvPr>
          <p:cNvSpPr/>
          <p:nvPr/>
        </p:nvSpPr>
        <p:spPr>
          <a:xfrm>
            <a:off x="1073586" y="2121882"/>
            <a:ext cx="1716506" cy="612909"/>
          </a:xfrm>
          <a:prstGeom prst="wedgeRoundRectCallout">
            <a:avLst>
              <a:gd name="adj1" fmla="val -48071"/>
              <a:gd name="adj2" fmla="val 126034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Short for</a:t>
            </a:r>
            <a:br>
              <a:rPr lang="en-US" sz="1400" dirty="0"/>
            </a:br>
            <a:r>
              <a:rPr lang="en-US" sz="1400" dirty="0"/>
              <a:t>“Global Cache”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48B61AF-6D84-F441-8AFF-78B2C49EFDD3}"/>
              </a:ext>
            </a:extLst>
          </p:cNvPr>
          <p:cNvSpPr/>
          <p:nvPr/>
        </p:nvSpPr>
        <p:spPr>
          <a:xfrm>
            <a:off x="2389032" y="4199895"/>
            <a:ext cx="2299954" cy="768415"/>
          </a:xfrm>
          <a:prstGeom prst="wedgeRoundRectCallout">
            <a:avLst>
              <a:gd name="adj1" fmla="val -45955"/>
              <a:gd name="adj2" fmla="val -103221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Type of block requested:</a:t>
            </a:r>
          </a:p>
          <a:p>
            <a:pPr marL="290513" indent="-174625">
              <a:buFont typeface="Arial" panose="020B0604020202020204" pitchFamily="34" charset="0"/>
              <a:buChar char="•"/>
            </a:pPr>
            <a:r>
              <a:rPr lang="en-US" sz="1400" dirty="0"/>
              <a:t>CR: consistent read</a:t>
            </a:r>
          </a:p>
          <a:p>
            <a:pPr marL="290513" indent="-174625">
              <a:buFont typeface="Arial" panose="020B0604020202020204" pitchFamily="34" charset="0"/>
              <a:buChar char="•"/>
            </a:pPr>
            <a:r>
              <a:rPr lang="en-US" sz="1400" dirty="0"/>
              <a:t>Current: current pin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B8158BEE-09B9-994A-9349-4CABDB1D5AE4}"/>
              </a:ext>
            </a:extLst>
          </p:cNvPr>
          <p:cNvSpPr/>
          <p:nvPr/>
        </p:nvSpPr>
        <p:spPr>
          <a:xfrm>
            <a:off x="5276493" y="1899143"/>
            <a:ext cx="1909751" cy="747380"/>
          </a:xfrm>
          <a:prstGeom prst="wedgeRoundRectCallout">
            <a:avLst>
              <a:gd name="adj1" fmla="val -64041"/>
              <a:gd name="adj2" fmla="val 114727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Request outcome:</a:t>
            </a:r>
            <a:r>
              <a:rPr lang="en-US" sz="1400" dirty="0">
                <a:sym typeface="Wingdings" pitchFamily="2" charset="2"/>
              </a:rPr>
              <a:t> (what was returned from server)</a:t>
            </a:r>
            <a:endParaRPr lang="en-US" sz="1400" dirty="0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231F7FAF-B2DB-EF45-8D41-BAA0CA43F837}"/>
              </a:ext>
            </a:extLst>
          </p:cNvPr>
          <p:cNvSpPr/>
          <p:nvPr/>
        </p:nvSpPr>
        <p:spPr>
          <a:xfrm>
            <a:off x="9015045" y="4106112"/>
            <a:ext cx="1863970" cy="477613"/>
          </a:xfrm>
          <a:prstGeom prst="wedgeRoundRectCallout">
            <a:avLst>
              <a:gd name="adj1" fmla="val -73232"/>
              <a:gd name="adj2" fmla="val -116478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Performance hint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6F329D-686B-6D48-9EDC-E7E195C59757}"/>
              </a:ext>
            </a:extLst>
          </p:cNvPr>
          <p:cNvSpPr txBox="1"/>
          <p:nvPr/>
        </p:nvSpPr>
        <p:spPr>
          <a:xfrm>
            <a:off x="3000979" y="5361245"/>
            <a:ext cx="6189914" cy="1077218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Wait event parameters: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    p1: file#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p2: block#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p3: encoded value includes block class, held/requested modes</a:t>
            </a:r>
          </a:p>
        </p:txBody>
      </p:sp>
    </p:spTree>
    <p:extLst>
      <p:ext uri="{BB962C8B-B14F-4D97-AF65-F5344CB8AC3E}">
        <p14:creationId xmlns:p14="http://schemas.microsoft.com/office/powerpoint/2010/main" val="150696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0BAB99-D131-7241-A0E1-EA2304BA7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A847F4-4316-924D-B3A5-46E2401EC5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– Oracle Internal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178FDA-F4EB-0B4A-BAE8-ED9ADE62A7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8754" y="1837944"/>
            <a:ext cx="10668269" cy="426110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5"/>
                </a:solidFill>
              </a:rPr>
              <a:t>2-way / 3-way: </a:t>
            </a:r>
          </a:p>
          <a:p>
            <a:pPr marL="651400" lvl="1" indent="-285750"/>
            <a:r>
              <a:rPr lang="en-US" dirty="0"/>
              <a:t>Received an </a:t>
            </a:r>
            <a:r>
              <a:rPr lang="en-US" dirty="0">
                <a:solidFill>
                  <a:schemeClr val="accent1"/>
                </a:solidFill>
              </a:rPr>
              <a:t>immediate</a:t>
            </a:r>
            <a:r>
              <a:rPr lang="en-US" dirty="0"/>
              <a:t> response back from the master or holder instance.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5"/>
                </a:solidFill>
              </a:rPr>
              <a:t>Congested:</a:t>
            </a:r>
          </a:p>
          <a:p>
            <a:pPr marL="651400" lvl="1" indent="-285750"/>
            <a:r>
              <a:rPr lang="en-US" dirty="0"/>
              <a:t>Request was processed immediately, but was  stuck in LMS for more than </a:t>
            </a:r>
            <a:r>
              <a:rPr lang="en-US" dirty="0">
                <a:solidFill>
                  <a:schemeClr val="accent1"/>
                </a:solidFill>
              </a:rPr>
              <a:t>1ms</a:t>
            </a:r>
            <a:r>
              <a:rPr lang="en-US" dirty="0"/>
              <a:t> </a:t>
            </a:r>
            <a:r>
              <a:rPr lang="en-US" sz="1200" dirty="0"/>
              <a:t>(</a:t>
            </a:r>
            <a:r>
              <a:rPr lang="en-US" sz="1200" i="1" dirty="0"/>
              <a:t>KCL_WAIT_LMS_MAX</a:t>
            </a:r>
            <a:r>
              <a:rPr lang="en-US" sz="1200" dirty="0"/>
              <a:t>)</a:t>
            </a:r>
            <a:r>
              <a:rPr lang="en-US" dirty="0"/>
              <a:t>.</a:t>
            </a:r>
          </a:p>
          <a:p>
            <a:pPr marL="651400" lvl="1" indent="-285750"/>
            <a:r>
              <a:rPr lang="en-US" dirty="0"/>
              <a:t>Usually indicates LMS starvation.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5"/>
                </a:solidFill>
              </a:rPr>
              <a:t>Busy:</a:t>
            </a:r>
          </a:p>
          <a:p>
            <a:pPr marL="651400" lvl="1" indent="-285750"/>
            <a:r>
              <a:rPr lang="en-US" sz="1800" dirty="0"/>
              <a:t>If LMS is </a:t>
            </a:r>
            <a:r>
              <a:rPr lang="en-US" sz="1800" dirty="0">
                <a:solidFill>
                  <a:schemeClr val="accent1"/>
                </a:solidFill>
              </a:rPr>
              <a:t>unable to immediately service the request</a:t>
            </a:r>
            <a:r>
              <a:rPr lang="en-US" sz="1800" dirty="0"/>
              <a:t>, processing gets </a:t>
            </a:r>
            <a:r>
              <a:rPr lang="en-US" sz="1800" dirty="0">
                <a:solidFill>
                  <a:schemeClr val="accent1"/>
                </a:solidFill>
              </a:rPr>
              <a:t>queued</a:t>
            </a:r>
            <a:r>
              <a:rPr lang="en-US" sz="1800" dirty="0"/>
              <a:t>.</a:t>
            </a:r>
          </a:p>
          <a:p>
            <a:pPr marL="919163" lvl="2" indent="-188913"/>
            <a:r>
              <a:rPr lang="en-US" sz="1601" dirty="0"/>
              <a:t>AWR will help explain the reason.</a:t>
            </a:r>
          </a:p>
          <a:p>
            <a:pPr marL="919163" lvl="2" indent="-188913"/>
            <a:r>
              <a:rPr lang="en-US" sz="1601" dirty="0"/>
              <a:t>A dirty buffer had to be sent, so a </a:t>
            </a:r>
            <a:r>
              <a:rPr lang="en-US" sz="1601" dirty="0">
                <a:solidFill>
                  <a:schemeClr val="accent1"/>
                </a:solidFill>
              </a:rPr>
              <a:t>REDO log flush </a:t>
            </a:r>
            <a:r>
              <a:rPr lang="en-US" sz="1601" dirty="0"/>
              <a:t>was initiated.</a:t>
            </a:r>
          </a:p>
          <a:p>
            <a:pPr marL="904339" lvl="2" indent="-173038"/>
            <a:r>
              <a:rPr lang="en-US" sz="1601" dirty="0"/>
              <a:t>The buffer was </a:t>
            </a:r>
            <a:r>
              <a:rPr lang="en-US" sz="1601" dirty="0">
                <a:solidFill>
                  <a:schemeClr val="accent1"/>
                </a:solidFill>
              </a:rPr>
              <a:t>pinned</a:t>
            </a:r>
            <a:r>
              <a:rPr lang="en-US" sz="1601" dirty="0"/>
              <a:t> by another process.</a:t>
            </a:r>
          </a:p>
          <a:p>
            <a:pPr marL="904339" lvl="2" indent="-173038"/>
            <a:r>
              <a:rPr lang="en-US" sz="1601" dirty="0"/>
              <a:t>The buffer lock was held in an </a:t>
            </a:r>
            <a:r>
              <a:rPr lang="en-US" sz="1601" dirty="0">
                <a:solidFill>
                  <a:schemeClr val="accent1"/>
                </a:solidFill>
              </a:rPr>
              <a:t>incompatible mode</a:t>
            </a:r>
            <a:r>
              <a:rPr lang="en-US" sz="1601" dirty="0"/>
              <a:t>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F08F76-AD21-4247-97CE-029B6C0CC4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The “performance hint”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B49A7CD-B352-474A-8167-FF7ACEF79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Cache Fusion Wait Events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6B5EFD-0EDC-244F-9CCD-DDEAB478579E}"/>
              </a:ext>
            </a:extLst>
          </p:cNvPr>
          <p:cNvGrpSpPr/>
          <p:nvPr/>
        </p:nvGrpSpPr>
        <p:grpSpPr>
          <a:xfrm>
            <a:off x="7153586" y="4817372"/>
            <a:ext cx="3720783" cy="1840748"/>
            <a:chOff x="4872349" y="4389907"/>
            <a:chExt cx="3720783" cy="184074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60C433A-D16D-674F-8DD4-88E7D7192794}"/>
                </a:ext>
              </a:extLst>
            </p:cNvPr>
            <p:cNvGrpSpPr/>
            <p:nvPr/>
          </p:nvGrpSpPr>
          <p:grpSpPr>
            <a:xfrm>
              <a:off x="4872349" y="4389907"/>
              <a:ext cx="2441077" cy="1355942"/>
              <a:chOff x="1045217" y="4139126"/>
              <a:chExt cx="2441077" cy="1355942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FEAD003-278B-D940-B448-869F9AF048E8}"/>
                  </a:ext>
                </a:extLst>
              </p:cNvPr>
              <p:cNvSpPr/>
              <p:nvPr/>
            </p:nvSpPr>
            <p:spPr>
              <a:xfrm>
                <a:off x="2552047" y="4139126"/>
                <a:ext cx="934247" cy="103637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>
                    <a:latin typeface="Oracle Sans Light" panose="020B0403020204020204" pitchFamily="34" charset="0"/>
                    <a:cs typeface="Oracle Sans Light" panose="020B0403020204020204" pitchFamily="34" charset="0"/>
                  </a:rPr>
                  <a:t>Instance 2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5DE35B6-4BBA-BE4B-9C42-E3CCFE0FB22E}"/>
                  </a:ext>
                </a:extLst>
              </p:cNvPr>
              <p:cNvSpPr/>
              <p:nvPr/>
            </p:nvSpPr>
            <p:spPr>
              <a:xfrm>
                <a:off x="1045217" y="4139126"/>
                <a:ext cx="934247" cy="103637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>
                    <a:latin typeface="Oracle Sans Light" panose="020B0403020204020204" pitchFamily="34" charset="0"/>
                    <a:cs typeface="Oracle Sans Light" panose="020B0403020204020204" pitchFamily="34" charset="0"/>
                  </a:rPr>
                  <a:t>Instance 1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7C2406F-6E24-D44A-A852-C401C36432A7}"/>
                  </a:ext>
                </a:extLst>
              </p:cNvPr>
              <p:cNvSpPr/>
              <p:nvPr/>
            </p:nvSpPr>
            <p:spPr>
              <a:xfrm>
                <a:off x="1219732" y="4753688"/>
                <a:ext cx="585216" cy="338329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Oracle Sans" panose="020B0503020204020204" pitchFamily="34" charset="0"/>
                    <a:cs typeface="Oracle Sans" panose="020B0503020204020204" pitchFamily="34" charset="0"/>
                  </a:rPr>
                  <a:t>FG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850D434-0F03-7840-9097-443B7DA00533}"/>
                  </a:ext>
                </a:extLst>
              </p:cNvPr>
              <p:cNvSpPr/>
              <p:nvPr/>
            </p:nvSpPr>
            <p:spPr>
              <a:xfrm>
                <a:off x="2726562" y="4749274"/>
                <a:ext cx="585216" cy="338329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Oracle Sans" panose="020B0503020204020204" pitchFamily="34" charset="0"/>
                    <a:cs typeface="Oracle Sans" panose="020B0503020204020204" pitchFamily="34" charset="0"/>
                  </a:rPr>
                  <a:t>LMS</a:t>
                </a:r>
              </a:p>
            </p:txBody>
          </p:sp>
          <p:sp>
            <p:nvSpPr>
              <p:cNvPr id="16" name="U-Turn Arrow 15">
                <a:extLst>
                  <a:ext uri="{FF2B5EF4-FFF2-40B4-BE49-F238E27FC236}">
                    <a16:creationId xmlns:a16="http://schemas.microsoft.com/office/drawing/2014/main" id="{036FB37F-5DAF-1344-9CC9-E826ACC4C74E}"/>
                  </a:ext>
                </a:extLst>
              </p:cNvPr>
              <p:cNvSpPr/>
              <p:nvPr/>
            </p:nvSpPr>
            <p:spPr>
              <a:xfrm>
                <a:off x="1499616" y="4607385"/>
                <a:ext cx="1572768" cy="141889"/>
              </a:xfrm>
              <a:prstGeom prst="uturnArrow">
                <a:avLst>
                  <a:gd name="adj1" fmla="val 16049"/>
                  <a:gd name="adj2" fmla="val 25000"/>
                  <a:gd name="adj3" fmla="val 36934"/>
                  <a:gd name="adj4" fmla="val 34799"/>
                  <a:gd name="adj5" fmla="val 95885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FB2BC43-42BA-464F-9505-4ECECBCDF9F1}"/>
                  </a:ext>
                </a:extLst>
              </p:cNvPr>
              <p:cNvSpPr/>
              <p:nvPr/>
            </p:nvSpPr>
            <p:spPr>
              <a:xfrm>
                <a:off x="1986229" y="4430060"/>
                <a:ext cx="606256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900" dirty="0">
                    <a:latin typeface="Oracle Sans" panose="020B0503020204020204" pitchFamily="34" charset="0"/>
                    <a:cs typeface="Oracle Sans" panose="020B0503020204020204" pitchFamily="34" charset="0"/>
                  </a:rPr>
                  <a:t>Request</a:t>
                </a:r>
              </a:p>
            </p:txBody>
          </p:sp>
          <p:sp>
            <p:nvSpPr>
              <p:cNvPr id="18" name="U-Turn Arrow 17">
                <a:extLst>
                  <a:ext uri="{FF2B5EF4-FFF2-40B4-BE49-F238E27FC236}">
                    <a16:creationId xmlns:a16="http://schemas.microsoft.com/office/drawing/2014/main" id="{38F8CE56-1DE0-8848-97EA-CB9DC11AC2A4}"/>
                  </a:ext>
                </a:extLst>
              </p:cNvPr>
              <p:cNvSpPr/>
              <p:nvPr/>
            </p:nvSpPr>
            <p:spPr>
              <a:xfrm flipH="1" flipV="1">
                <a:off x="1499616" y="5135968"/>
                <a:ext cx="1572768" cy="141889"/>
              </a:xfrm>
              <a:prstGeom prst="uturnArrow">
                <a:avLst>
                  <a:gd name="adj1" fmla="val 16049"/>
                  <a:gd name="adj2" fmla="val 25000"/>
                  <a:gd name="adj3" fmla="val 36934"/>
                  <a:gd name="adj4" fmla="val 34799"/>
                  <a:gd name="adj5" fmla="val 95885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7FF5794-5437-BA4F-BFBD-B87CEE1D25AB}"/>
                  </a:ext>
                </a:extLst>
              </p:cNvPr>
              <p:cNvSpPr/>
              <p:nvPr/>
            </p:nvSpPr>
            <p:spPr>
              <a:xfrm>
                <a:off x="1684868" y="5264236"/>
                <a:ext cx="1208985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900" dirty="0">
                    <a:latin typeface="Oracle Sans" panose="020B0503020204020204" pitchFamily="34" charset="0"/>
                    <a:cs typeface="Oracle Sans" panose="020B0503020204020204" pitchFamily="34" charset="0"/>
                  </a:rPr>
                  <a:t>Data Block Transfer</a:t>
                </a: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A5416B8-245B-C241-A5AA-7345F8593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23520" y="5261043"/>
              <a:ext cx="969612" cy="969612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A8B59BB-3AD4-D545-9C2D-D28905824A3A}"/>
                </a:ext>
              </a:extLst>
            </p:cNvPr>
            <p:cNvCxnSpPr>
              <a:cxnSpLocks/>
            </p:cNvCxnSpPr>
            <p:nvPr/>
          </p:nvCxnSpPr>
          <p:spPr>
            <a:xfrm>
              <a:off x="7174079" y="5181600"/>
              <a:ext cx="569941" cy="358761"/>
            </a:xfrm>
            <a:prstGeom prst="straightConnector1">
              <a:avLst/>
            </a:prstGeom>
            <a:ln w="25400">
              <a:solidFill>
                <a:schemeClr val="accent5"/>
              </a:solidFill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B7C270-0C48-8741-ABA7-C1B269349A03}"/>
                </a:ext>
              </a:extLst>
            </p:cNvPr>
            <p:cNvSpPr/>
            <p:nvPr/>
          </p:nvSpPr>
          <p:spPr>
            <a:xfrm>
              <a:off x="7363930" y="5121255"/>
              <a:ext cx="968535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dirty="0">
                  <a:latin typeface="Oracle Sans" panose="020B0503020204020204" pitchFamily="34" charset="0"/>
                  <a:cs typeface="Oracle Sans" panose="020B0503020204020204" pitchFamily="34" charset="0"/>
                </a:rPr>
                <a:t>REDO log flush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681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8CDE7B-2B24-A34E-ADB3-848A4AB077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40947F-6ADC-9D46-8933-FE8BC0AABD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– Oracle Internal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2D0CAA-49AB-C844-9362-22278AC0C7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Details, Expectations and Probable Causes for Abnormalities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827EDC-2770-5448-B25D-F2757AD20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Cache Fusion Wait Events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B2FEE18-0E01-704E-BDBE-15D1059CF918}"/>
              </a:ext>
            </a:extLst>
          </p:cNvPr>
          <p:cNvGrpSpPr/>
          <p:nvPr/>
        </p:nvGrpSpPr>
        <p:grpSpPr>
          <a:xfrm>
            <a:off x="864260" y="1920746"/>
            <a:ext cx="10952601" cy="1329196"/>
            <a:chOff x="864261" y="2028091"/>
            <a:chExt cx="10296108" cy="13291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E531BB-E0BF-6049-9DF8-3D8573E9A689}"/>
                </a:ext>
              </a:extLst>
            </p:cNvPr>
            <p:cNvSpPr txBox="1"/>
            <p:nvPr/>
          </p:nvSpPr>
          <p:spPr>
            <a:xfrm>
              <a:off x="892453" y="2028091"/>
              <a:ext cx="60837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gc</a:t>
              </a:r>
              <a:r>
                <a:rPr lang="en-US" sz="2400" b="1" dirty="0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 [</a:t>
              </a:r>
              <a:r>
                <a:rPr lang="en-US" sz="2400" b="1" dirty="0" err="1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cr|current</a:t>
              </a:r>
              <a:r>
                <a:rPr lang="en-US" sz="2400" b="1" dirty="0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] block [2|3]-way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468FA25-51ED-3043-BC2B-066B13CAC4DB}"/>
                </a:ext>
              </a:extLst>
            </p:cNvPr>
            <p:cNvSpPr/>
            <p:nvPr/>
          </p:nvSpPr>
          <p:spPr>
            <a:xfrm>
              <a:off x="864261" y="2433957"/>
              <a:ext cx="1029610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Expected Latency: &lt; 1 </a:t>
              </a:r>
              <a:r>
                <a:rPr lang="en-US" dirty="0" err="1"/>
                <a:t>ms</a:t>
              </a:r>
              <a:r>
                <a:rPr lang="en-US" dirty="0"/>
                <a:t> (&lt; 100 us on Exadata for 2-way)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Reasons for abnormal : Interconnect congestion , high CPU load and priority inversion , LMS not in RT 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18D27A6-ED32-1E4C-A40C-5F2299FBC97F}"/>
              </a:ext>
            </a:extLst>
          </p:cNvPr>
          <p:cNvGrpSpPr/>
          <p:nvPr/>
        </p:nvGrpSpPr>
        <p:grpSpPr>
          <a:xfrm>
            <a:off x="864262" y="4480338"/>
            <a:ext cx="10296108" cy="1353619"/>
            <a:chOff x="864262" y="3809989"/>
            <a:chExt cx="10296108" cy="135361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F07F271-1B6D-4B4E-84A1-1106A5F7F7D5}"/>
                </a:ext>
              </a:extLst>
            </p:cNvPr>
            <p:cNvSpPr txBox="1"/>
            <p:nvPr/>
          </p:nvSpPr>
          <p:spPr>
            <a:xfrm>
              <a:off x="892454" y="3809989"/>
              <a:ext cx="49776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gc</a:t>
              </a:r>
              <a:r>
                <a:rPr lang="en-US" sz="2400" b="1" dirty="0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 [</a:t>
              </a:r>
              <a:r>
                <a:rPr lang="en-US" sz="2400" b="1" dirty="0" err="1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cr|current</a:t>
              </a:r>
              <a:r>
                <a:rPr lang="en-US" sz="2400" b="1" dirty="0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] block busy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D129D6D-63B1-1545-BD84-64E887811676}"/>
                </a:ext>
              </a:extLst>
            </p:cNvPr>
            <p:cNvSpPr/>
            <p:nvPr/>
          </p:nvSpPr>
          <p:spPr>
            <a:xfrm>
              <a:off x="864262" y="4240278"/>
              <a:ext cx="1029610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Expected latency : log file parallel write + latency of immediate send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Reasons for abnormal: log flush time, application contention on hot blocks, high CPU load and priority inversion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9A7D19-77B1-F14B-AB8B-EADEC49F9A40}"/>
              </a:ext>
            </a:extLst>
          </p:cNvPr>
          <p:cNvGrpSpPr/>
          <p:nvPr/>
        </p:nvGrpSpPr>
        <p:grpSpPr>
          <a:xfrm>
            <a:off x="859497" y="3189226"/>
            <a:ext cx="10296108" cy="1076403"/>
            <a:chOff x="864261" y="1926491"/>
            <a:chExt cx="10296108" cy="118697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E924B1-2D3A-F142-A0B4-8AAEC05B98E0}"/>
                </a:ext>
              </a:extLst>
            </p:cNvPr>
            <p:cNvSpPr txBox="1"/>
            <p:nvPr/>
          </p:nvSpPr>
          <p:spPr>
            <a:xfrm>
              <a:off x="892453" y="1926491"/>
              <a:ext cx="58993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gc</a:t>
              </a:r>
              <a:r>
                <a:rPr lang="en-US" sz="2400" b="1" dirty="0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 [</a:t>
              </a:r>
              <a:r>
                <a:rPr lang="en-US" sz="2400" b="1" dirty="0" err="1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cr|current</a:t>
              </a:r>
              <a:r>
                <a:rPr lang="en-US" sz="2400" b="1" dirty="0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] block congested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D12E1D-2079-1F41-9649-0F97A6E21474}"/>
                </a:ext>
              </a:extLst>
            </p:cNvPr>
            <p:cNvSpPr/>
            <p:nvPr/>
          </p:nvSpPr>
          <p:spPr>
            <a:xfrm>
              <a:off x="864261" y="2400741"/>
              <a:ext cx="10296108" cy="7127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We should not see this event on healthy systems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Reasons for abnormal: LMS load spikes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384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7098AF-D8D3-CC42-B298-AE5D891F9C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A7ED2A-E44E-F048-B46A-F9993B1B7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– Oracle Internal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46FF14-6D59-8246-856A-58FE1F2EEE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Concurrency waits for globally-busy buffers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07E8DE-E1D3-BC4A-B1AD-D5A7C4E91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Cache Fusion Wait Events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AE4B8-636E-B246-B6D1-1B2AB8CBD580}"/>
              </a:ext>
            </a:extLst>
          </p:cNvPr>
          <p:cNvSpPr txBox="1"/>
          <p:nvPr/>
        </p:nvSpPr>
        <p:spPr>
          <a:xfrm>
            <a:off x="869007" y="2239105"/>
            <a:ext cx="6083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gc</a:t>
            </a:r>
            <a:r>
              <a:rPr lang="en-US" sz="2400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buffer busy [</a:t>
            </a:r>
            <a:r>
              <a:rPr lang="en-US" sz="2400" b="1" dirty="0" err="1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acquire|release</a:t>
            </a:r>
            <a:r>
              <a:rPr lang="en-US" sz="2400" b="1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D60A7D7-845A-1848-BD38-429BA8A57812}"/>
              </a:ext>
            </a:extLst>
          </p:cNvPr>
          <p:cNvSpPr txBox="1">
            <a:spLocks/>
          </p:cNvSpPr>
          <p:nvPr/>
        </p:nvSpPr>
        <p:spPr>
          <a:xfrm>
            <a:off x="840815" y="1427639"/>
            <a:ext cx="10668269" cy="4261104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799" b="0" i="0" kern="1200">
                <a:solidFill>
                  <a:schemeClr val="tx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  <a:lvl2pPr marL="365650" marR="0" indent="-182825" algn="l" defTabSz="914126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799" b="0" i="0" kern="1200">
                <a:solidFill>
                  <a:schemeClr val="tx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2pPr>
            <a:lvl3pPr marL="731301" marR="0" indent="-182825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20000"/>
              <a:buFont typeface="System Font Regular"/>
              <a:buChar char="-"/>
              <a:tabLst/>
              <a:defRPr sz="16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096951" marR="0" indent="-182825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System Font Regular"/>
              <a:buChar char="◦"/>
              <a:tabLst/>
              <a:defRPr sz="14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462601" marR="0" indent="-182825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1828251" indent="-182825" algn="l" defTabSz="914126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20000"/>
              <a:buFont typeface="System Font Regular"/>
              <a:buChar char="-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2193902" indent="-182825" algn="l" defTabSz="914126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System Font Regular"/>
              <a:buChar char="◦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chemeClr val="accent5"/>
              </a:solidFill>
            </a:endParaRPr>
          </a:p>
          <a:p>
            <a:endParaRPr lang="en-US" b="1" dirty="0">
              <a:solidFill>
                <a:schemeClr val="accent5"/>
              </a:solidFill>
            </a:endParaRPr>
          </a:p>
          <a:p>
            <a:endParaRPr lang="en-US" b="1" dirty="0">
              <a:solidFill>
                <a:schemeClr val="accent5"/>
              </a:solidFill>
            </a:endParaRPr>
          </a:p>
          <a:p>
            <a:endParaRPr lang="en-US" b="1" dirty="0">
              <a:solidFill>
                <a:schemeClr val="accent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“ACQUIRE”: someone wants to read a remote block, and the request has not yet completed.</a:t>
            </a:r>
          </a:p>
          <a:p>
            <a:pPr marL="651400" lvl="1" indent="-285750"/>
            <a:r>
              <a:rPr lang="en-US" sz="1800" dirty="0"/>
              <a:t>The remote block transfer is likely in-process by another local client.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“RELEASE”: a block got released (pinged away) because it was requested by another instance.</a:t>
            </a:r>
          </a:p>
          <a:p>
            <a:pPr marL="651400" lvl="1" indent="-285750"/>
            <a:r>
              <a:rPr lang="en-US" sz="1800" dirty="0"/>
              <a:t>Upon completion of this wait, the client may be able to pin the buffer right away (since the buffer has subsequently been </a:t>
            </a:r>
            <a:r>
              <a:rPr lang="en-US" sz="1800" dirty="0" err="1"/>
              <a:t>ACQUIRE’d</a:t>
            </a:r>
            <a:r>
              <a:rPr lang="en-US" sz="1800" dirty="0"/>
              <a:t> by another client), or in some cases,  the lock request will need to be re-started again.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Don’t confuse these with the “</a:t>
            </a:r>
            <a:r>
              <a:rPr lang="en-US" sz="1800" dirty="0" err="1"/>
              <a:t>gc</a:t>
            </a:r>
            <a:r>
              <a:rPr lang="en-US" sz="1800" dirty="0"/>
              <a:t> [</a:t>
            </a:r>
            <a:r>
              <a:rPr lang="en-US" sz="1800" dirty="0" err="1"/>
              <a:t>cr|current</a:t>
            </a:r>
            <a:r>
              <a:rPr lang="en-US" sz="1800" dirty="0"/>
              <a:t>] [</a:t>
            </a:r>
            <a:r>
              <a:rPr lang="en-US" sz="1800" dirty="0" err="1"/>
              <a:t>block|grant</a:t>
            </a:r>
            <a:r>
              <a:rPr lang="en-US" sz="1800" dirty="0"/>
              <a:t>] busy” waits.</a:t>
            </a:r>
          </a:p>
          <a:p>
            <a:pPr lvl="1" indent="0">
              <a:buNone/>
            </a:pPr>
            <a:endParaRPr lang="en-US" sz="1800" dirty="0"/>
          </a:p>
          <a:p>
            <a:pPr marL="285750" indent="-285750"/>
            <a:r>
              <a:rPr lang="en-US" sz="1800" b="1" u="sng" dirty="0">
                <a:solidFill>
                  <a:schemeClr val="accent1"/>
                </a:solidFill>
              </a:rPr>
              <a:t>These typically indicate that there is another session taking long to read a remote buffer.</a:t>
            </a:r>
          </a:p>
        </p:txBody>
      </p:sp>
    </p:spTree>
    <p:extLst>
      <p:ext uri="{BB962C8B-B14F-4D97-AF65-F5344CB8AC3E}">
        <p14:creationId xmlns:p14="http://schemas.microsoft.com/office/powerpoint/2010/main" val="359056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8CDE7B-2B24-A34E-ADB3-848A4AB077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40947F-6ADC-9D46-8933-FE8BC0AABD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– Oracle Internal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2D0CAA-49AB-C844-9362-22278AC0C7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Other common wait events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827EDC-2770-5448-B25D-F2757AD20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Cache Fusion Wait Events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B2FEE18-0E01-704E-BDBE-15D1059CF918}"/>
              </a:ext>
            </a:extLst>
          </p:cNvPr>
          <p:cNvGrpSpPr/>
          <p:nvPr/>
        </p:nvGrpSpPr>
        <p:grpSpPr>
          <a:xfrm>
            <a:off x="864261" y="1756624"/>
            <a:ext cx="10296108" cy="1422980"/>
            <a:chOff x="864261" y="2028091"/>
            <a:chExt cx="10296108" cy="142298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E531BB-E0BF-6049-9DF8-3D8573E9A689}"/>
                </a:ext>
              </a:extLst>
            </p:cNvPr>
            <p:cNvSpPr txBox="1"/>
            <p:nvPr/>
          </p:nvSpPr>
          <p:spPr>
            <a:xfrm>
              <a:off x="892453" y="2028091"/>
              <a:ext cx="44246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gc</a:t>
              </a:r>
              <a:r>
                <a:rPr lang="en-US" sz="2400" b="1" dirty="0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 [</a:t>
              </a:r>
              <a:r>
                <a:rPr lang="en-US" sz="2400" b="1" dirty="0" err="1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cr|current</a:t>
              </a:r>
              <a:r>
                <a:rPr lang="en-US" sz="2400" b="1" dirty="0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] request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468FA25-51ED-3043-BC2B-066B13CAC4DB}"/>
                </a:ext>
              </a:extLst>
            </p:cNvPr>
            <p:cNvSpPr/>
            <p:nvPr/>
          </p:nvSpPr>
          <p:spPr>
            <a:xfrm>
              <a:off x="864261" y="2527741"/>
              <a:ext cx="1029610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Used for </a:t>
              </a:r>
              <a:r>
                <a:rPr lang="en-US" dirty="0">
                  <a:solidFill>
                    <a:schemeClr val="accent1"/>
                  </a:solidFill>
                </a:rPr>
                <a:t>in-process </a:t>
              </a:r>
              <a:r>
                <a:rPr lang="en-US" dirty="0"/>
                <a:t>buffer requests (reported in ASH, hang analyze, etc. but never in AWR).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Wait event is “fixed-up” upon completion to: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“</a:t>
              </a:r>
              <a:r>
                <a:rPr lang="en-US" i="1" dirty="0" err="1"/>
                <a:t>gc</a:t>
              </a:r>
              <a:r>
                <a:rPr lang="en-US" i="1" dirty="0"/>
                <a:t> [</a:t>
              </a:r>
              <a:r>
                <a:rPr lang="en-US" i="1" dirty="0" err="1"/>
                <a:t>cr|current</a:t>
              </a:r>
              <a:r>
                <a:rPr lang="en-US" i="1" dirty="0"/>
                <a:t>] [</a:t>
              </a:r>
              <a:r>
                <a:rPr lang="en-US" i="1" dirty="0" err="1"/>
                <a:t>block|grant</a:t>
              </a:r>
              <a:r>
                <a:rPr lang="en-US" i="1" dirty="0"/>
                <a:t>] [2-way|3-way|busy|congested]</a:t>
              </a:r>
              <a:r>
                <a:rPr lang="en-US" dirty="0"/>
                <a:t>”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18D27A6-ED32-1E4C-A40C-5F2299FBC97F}"/>
              </a:ext>
            </a:extLst>
          </p:cNvPr>
          <p:cNvGrpSpPr/>
          <p:nvPr/>
        </p:nvGrpSpPr>
        <p:grpSpPr>
          <a:xfrm>
            <a:off x="864262" y="4762860"/>
            <a:ext cx="10296108" cy="1699979"/>
            <a:chOff x="864262" y="3809989"/>
            <a:chExt cx="10296108" cy="169997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F07F271-1B6D-4B4E-84A1-1106A5F7F7D5}"/>
                </a:ext>
              </a:extLst>
            </p:cNvPr>
            <p:cNvSpPr txBox="1"/>
            <p:nvPr/>
          </p:nvSpPr>
          <p:spPr>
            <a:xfrm>
              <a:off x="892454" y="3809989"/>
              <a:ext cx="92175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gc</a:t>
              </a:r>
              <a:r>
                <a:rPr lang="en-US" sz="2400" b="1" dirty="0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 [</a:t>
              </a:r>
              <a:r>
                <a:rPr lang="en-US" sz="2400" b="1" dirty="0" err="1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cr|current</a:t>
              </a:r>
              <a:r>
                <a:rPr lang="en-US" sz="2400" b="1" dirty="0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] multi block [</a:t>
              </a:r>
              <a:r>
                <a:rPr lang="en-US" sz="2400" b="1" dirty="0" err="1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request|grant|mixed</a:t>
              </a:r>
              <a:r>
                <a:rPr lang="en-US" sz="2400" b="1" dirty="0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]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D129D6D-63B1-1545-BD84-64E887811676}"/>
                </a:ext>
              </a:extLst>
            </p:cNvPr>
            <p:cNvSpPr/>
            <p:nvPr/>
          </p:nvSpPr>
          <p:spPr>
            <a:xfrm>
              <a:off x="864262" y="4309639"/>
              <a:ext cx="1029610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A batch of requests were initiated by the client.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“</a:t>
              </a:r>
              <a:r>
                <a:rPr lang="en-US" i="1" dirty="0"/>
                <a:t>request</a:t>
              </a:r>
              <a:r>
                <a:rPr lang="en-US" dirty="0"/>
                <a:t>” is used when all requests were fulfilled via block transfers.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“</a:t>
              </a:r>
              <a:r>
                <a:rPr lang="en-US" i="1" dirty="0"/>
                <a:t>grant</a:t>
              </a:r>
              <a:r>
                <a:rPr lang="en-US" dirty="0"/>
                <a:t>” is used when all requests were fulfilled via lock grants (disk I/O’s will follow).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“</a:t>
              </a:r>
              <a:r>
                <a:rPr lang="en-US" i="1" dirty="0"/>
                <a:t>mixed</a:t>
              </a:r>
              <a:r>
                <a:rPr lang="en-US" dirty="0"/>
                <a:t>” is used when we got a mixture of both.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9A7D19-77B1-F14B-AB8B-EADEC49F9A40}"/>
              </a:ext>
            </a:extLst>
          </p:cNvPr>
          <p:cNvGrpSpPr/>
          <p:nvPr/>
        </p:nvGrpSpPr>
        <p:grpSpPr>
          <a:xfrm>
            <a:off x="859497" y="3409226"/>
            <a:ext cx="10296108" cy="1145981"/>
            <a:chOff x="864261" y="2028091"/>
            <a:chExt cx="10296108" cy="114598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E924B1-2D3A-F142-A0B4-8AAEC05B98E0}"/>
                </a:ext>
              </a:extLst>
            </p:cNvPr>
            <p:cNvSpPr txBox="1"/>
            <p:nvPr/>
          </p:nvSpPr>
          <p:spPr>
            <a:xfrm>
              <a:off x="892453" y="2028091"/>
              <a:ext cx="62680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gc</a:t>
              </a:r>
              <a:r>
                <a:rPr lang="en-US" sz="2400" b="1" dirty="0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 [</a:t>
              </a:r>
              <a:r>
                <a:rPr lang="en-US" sz="2400" b="1" dirty="0" err="1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cr|current</a:t>
              </a:r>
              <a:r>
                <a:rPr lang="en-US" sz="2400" b="1" dirty="0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] block direct read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D12E1D-2079-1F41-9649-0F97A6E21474}"/>
                </a:ext>
              </a:extLst>
            </p:cNvPr>
            <p:cNvSpPr/>
            <p:nvPr/>
          </p:nvSpPr>
          <p:spPr>
            <a:xfrm>
              <a:off x="864261" y="2527741"/>
              <a:ext cx="1029610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Exadata only.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RDMA-read of a remote buffer (typically &lt; 10 us with no dependency on server-side load).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381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8CDE7B-2B24-A34E-ADB3-848A4AB077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40947F-6ADC-9D46-8933-FE8BC0AABD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– Oracle Internal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2D0CAA-49AB-C844-9362-22278AC0C7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Most likely reasons and solutions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827EDC-2770-5448-B25D-F2757AD20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Wait Event Dependencies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B2FEE18-0E01-704E-BDBE-15D1059CF918}"/>
              </a:ext>
            </a:extLst>
          </p:cNvPr>
          <p:cNvGrpSpPr/>
          <p:nvPr/>
        </p:nvGrpSpPr>
        <p:grpSpPr>
          <a:xfrm>
            <a:off x="864261" y="1756624"/>
            <a:ext cx="10296108" cy="1329196"/>
            <a:chOff x="864261" y="2028091"/>
            <a:chExt cx="10296108" cy="13291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E531BB-E0BF-6049-9DF8-3D8573E9A689}"/>
                </a:ext>
              </a:extLst>
            </p:cNvPr>
            <p:cNvSpPr txBox="1"/>
            <p:nvPr/>
          </p:nvSpPr>
          <p:spPr>
            <a:xfrm>
              <a:off x="892453" y="2028091"/>
              <a:ext cx="101393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log file parallel write -&gt; </a:t>
              </a:r>
              <a:r>
                <a:rPr lang="en-US" sz="2400" b="1" dirty="0" err="1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gc</a:t>
              </a:r>
              <a:r>
                <a:rPr lang="en-US" sz="2400" b="1" dirty="0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 [</a:t>
              </a:r>
              <a:r>
                <a:rPr lang="en-US" sz="2400" b="1" dirty="0" err="1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cr|current</a:t>
              </a:r>
              <a:r>
                <a:rPr lang="en-US" sz="2400" b="1" dirty="0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] block busy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468FA25-51ED-3043-BC2B-066B13CAC4DB}"/>
                </a:ext>
              </a:extLst>
            </p:cNvPr>
            <p:cNvSpPr/>
            <p:nvPr/>
          </p:nvSpPr>
          <p:spPr>
            <a:xfrm>
              <a:off x="864261" y="2433957"/>
              <a:ext cx="1029610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Log writes on </a:t>
              </a:r>
              <a:r>
                <a:rPr lang="en-US" b="1" u="sng" dirty="0">
                  <a:solidFill>
                    <a:schemeClr val="accent1"/>
                  </a:solidFill>
                </a:rPr>
                <a:t>sender instance </a:t>
              </a:r>
              <a:r>
                <a:rPr lang="en-US" dirty="0"/>
                <a:t>block cache fusion sends.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Generally log IO related.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Tune DML schema or SQL to reduce hot blocks.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18D27A6-ED32-1E4C-A40C-5F2299FBC97F}"/>
              </a:ext>
            </a:extLst>
          </p:cNvPr>
          <p:cNvGrpSpPr/>
          <p:nvPr/>
        </p:nvGrpSpPr>
        <p:grpSpPr>
          <a:xfrm>
            <a:off x="864262" y="4908422"/>
            <a:ext cx="10296108" cy="1292662"/>
            <a:chOff x="864262" y="4025889"/>
            <a:chExt cx="10296108" cy="129266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F07F271-1B6D-4B4E-84A1-1106A5F7F7D5}"/>
                </a:ext>
              </a:extLst>
            </p:cNvPr>
            <p:cNvSpPr txBox="1"/>
            <p:nvPr/>
          </p:nvSpPr>
          <p:spPr>
            <a:xfrm>
              <a:off x="892454" y="4025889"/>
              <a:ext cx="9234579" cy="1292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Often associated with other wait events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 err="1">
                  <a:ea typeface="Menlo" panose="020B0609030804020204" pitchFamily="49" charset="0"/>
                  <a:cs typeface="Courier New" panose="02070309020205020404" pitchFamily="49" charset="0"/>
                </a:rPr>
                <a:t>gc</a:t>
              </a:r>
              <a:r>
                <a:rPr lang="en-US" dirty="0">
                  <a:ea typeface="Menlo" panose="020B0609030804020204" pitchFamily="49" charset="0"/>
                  <a:cs typeface="Courier New" panose="02070309020205020404" pitchFamily="49" charset="0"/>
                </a:rPr>
                <a:t> [</a:t>
              </a:r>
              <a:r>
                <a:rPr lang="en-US" dirty="0" err="1">
                  <a:ea typeface="Menlo" panose="020B0609030804020204" pitchFamily="49" charset="0"/>
                  <a:cs typeface="Courier New" panose="02070309020205020404" pitchFamily="49" charset="0"/>
                </a:rPr>
                <a:t>cr|current</a:t>
              </a:r>
              <a:r>
                <a:rPr lang="en-US" dirty="0">
                  <a:ea typeface="Menlo" panose="020B0609030804020204" pitchFamily="49" charset="0"/>
                  <a:cs typeface="Courier New" panose="02070309020205020404" pitchFamily="49" charset="0"/>
                </a:rPr>
                <a:t>] block busy - &gt; </a:t>
              </a:r>
              <a:r>
                <a:rPr lang="en-US" dirty="0" err="1">
                  <a:ea typeface="Menlo" panose="020B0609030804020204" pitchFamily="49" charset="0"/>
                  <a:cs typeface="Courier New" panose="02070309020205020404" pitchFamily="49" charset="0"/>
                </a:rPr>
                <a:t>enq</a:t>
              </a:r>
              <a:r>
                <a:rPr lang="en-US" dirty="0">
                  <a:ea typeface="Menlo" panose="020B0609030804020204" pitchFamily="49" charset="0"/>
                  <a:cs typeface="Courier New" panose="02070309020205020404" pitchFamily="49" charset="0"/>
                </a:rPr>
                <a:t>: TX – index contention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 err="1">
                  <a:ea typeface="Menlo" panose="020B0609030804020204" pitchFamily="49" charset="0"/>
                  <a:cs typeface="Courier New" panose="02070309020205020404" pitchFamily="49" charset="0"/>
                </a:rPr>
                <a:t>gc</a:t>
              </a:r>
              <a:r>
                <a:rPr lang="en-US" dirty="0">
                  <a:ea typeface="Menlo" panose="020B0609030804020204" pitchFamily="49" charset="0"/>
                  <a:cs typeface="Courier New" panose="02070309020205020404" pitchFamily="49" charset="0"/>
                </a:rPr>
                <a:t> [</a:t>
              </a:r>
              <a:r>
                <a:rPr lang="en-US" dirty="0" err="1">
                  <a:ea typeface="Menlo" panose="020B0609030804020204" pitchFamily="49" charset="0"/>
                  <a:cs typeface="Courier New" panose="02070309020205020404" pitchFamily="49" charset="0"/>
                </a:rPr>
                <a:t>cr|current</a:t>
              </a:r>
              <a:r>
                <a:rPr lang="en-US" dirty="0">
                  <a:ea typeface="Menlo" panose="020B0609030804020204" pitchFamily="49" charset="0"/>
                  <a:cs typeface="Courier New" panose="02070309020205020404" pitchFamily="49" charset="0"/>
                </a:rPr>
                <a:t>] block busy -&gt; </a:t>
              </a:r>
              <a:r>
                <a:rPr lang="en-US" dirty="0" err="1">
                  <a:ea typeface="Menlo" panose="020B0609030804020204" pitchFamily="49" charset="0"/>
                  <a:cs typeface="Courier New" panose="02070309020205020404" pitchFamily="49" charset="0"/>
                </a:rPr>
                <a:t>enq</a:t>
              </a:r>
              <a:r>
                <a:rPr lang="en-US" dirty="0">
                  <a:ea typeface="Menlo" panose="020B0609030804020204" pitchFamily="49" charset="0"/>
                  <a:cs typeface="Courier New" panose="02070309020205020404" pitchFamily="49" charset="0"/>
                </a:rPr>
                <a:t>: TX - row contention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>
                  <a:ea typeface="Menlo" panose="020B0609030804020204" pitchFamily="49" charset="0"/>
                  <a:cs typeface="Courier New" panose="02070309020205020404" pitchFamily="49" charset="0"/>
                </a:rPr>
                <a:t>Dependencies are captured  in ASH, based on session blocker/blocked information.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D129D6D-63B1-1545-BD84-64E887811676}"/>
                </a:ext>
              </a:extLst>
            </p:cNvPr>
            <p:cNvSpPr/>
            <p:nvPr/>
          </p:nvSpPr>
          <p:spPr>
            <a:xfrm>
              <a:off x="864262" y="4347739"/>
              <a:ext cx="1029610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9A7D19-77B1-F14B-AB8B-EADEC49F9A40}"/>
              </a:ext>
            </a:extLst>
          </p:cNvPr>
          <p:cNvGrpSpPr/>
          <p:nvPr/>
        </p:nvGrpSpPr>
        <p:grpSpPr>
          <a:xfrm>
            <a:off x="859497" y="3190396"/>
            <a:ext cx="10296108" cy="1630401"/>
            <a:chOff x="864261" y="1926491"/>
            <a:chExt cx="10296108" cy="179788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E924B1-2D3A-F142-A0B4-8AAEC05B98E0}"/>
                </a:ext>
              </a:extLst>
            </p:cNvPr>
            <p:cNvSpPr txBox="1"/>
            <p:nvPr/>
          </p:nvSpPr>
          <p:spPr>
            <a:xfrm>
              <a:off x="892453" y="1926491"/>
              <a:ext cx="9770623" cy="509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gc</a:t>
              </a:r>
              <a:r>
                <a:rPr lang="en-US" sz="2400" b="1" dirty="0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 [</a:t>
              </a:r>
              <a:r>
                <a:rPr lang="en-US" sz="2400" b="1" dirty="0" err="1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cr|current</a:t>
              </a:r>
              <a:r>
                <a:rPr lang="en-US" sz="2400" b="1" dirty="0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] block busy -&gt; </a:t>
              </a:r>
              <a:r>
                <a:rPr lang="en-US" sz="2400" b="1" dirty="0" err="1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gc</a:t>
              </a:r>
              <a:r>
                <a:rPr lang="en-US" sz="2400" b="1" dirty="0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 buffer busy acquire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D12E1D-2079-1F41-9649-0F97A6E21474}"/>
                </a:ext>
              </a:extLst>
            </p:cNvPr>
            <p:cNvSpPr/>
            <p:nvPr/>
          </p:nvSpPr>
          <p:spPr>
            <a:xfrm>
              <a:off x="864261" y="2400741"/>
              <a:ext cx="10296108" cy="13236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A session tries to pin a buffer which is/was pinned by another session waiting for a </a:t>
              </a:r>
              <a:br>
                <a:rPr lang="en-US" dirty="0"/>
              </a:br>
              <a:r>
                <a:rPr lang="en-US" dirty="0"/>
                <a:t>Cache Fusion transfer from another node.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/>
                <a:t>gc</a:t>
              </a:r>
              <a:r>
                <a:rPr lang="en-US" dirty="0"/>
                <a:t> buffer busy is indicative of serialization.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Fix root cause (e.g. slow log writes) , or remove hot spots.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064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8CDE7B-2B24-A34E-ADB3-848A4AB077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40947F-6ADC-9D46-8933-FE8BC0AABD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– Oracle Internal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2D0CAA-49AB-C844-9362-22278AC0C7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Correlated/Supporting OS and AWR Statistics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827EDC-2770-5448-B25D-F2757AD20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Cache Fusion Wait Events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B2FEE18-0E01-704E-BDBE-15D1059CF918}"/>
              </a:ext>
            </a:extLst>
          </p:cNvPr>
          <p:cNvGrpSpPr/>
          <p:nvPr/>
        </p:nvGrpSpPr>
        <p:grpSpPr>
          <a:xfrm>
            <a:off x="864261" y="1721455"/>
            <a:ext cx="10296108" cy="1329196"/>
            <a:chOff x="864261" y="2028091"/>
            <a:chExt cx="10296108" cy="13291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E531BB-E0BF-6049-9DF8-3D8573E9A689}"/>
                </a:ext>
              </a:extLst>
            </p:cNvPr>
            <p:cNvSpPr txBox="1"/>
            <p:nvPr/>
          </p:nvSpPr>
          <p:spPr>
            <a:xfrm>
              <a:off x="892453" y="2028091"/>
              <a:ext cx="6821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gc</a:t>
              </a:r>
              <a:r>
                <a:rPr lang="en-US" sz="2400" b="1" dirty="0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 [</a:t>
              </a:r>
              <a:r>
                <a:rPr lang="en-US" sz="2400" b="1" dirty="0" err="1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cr|current</a:t>
              </a:r>
              <a:r>
                <a:rPr lang="en-US" sz="2400" b="1" dirty="0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] block [2|3]-way -&gt; 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468FA25-51ED-3043-BC2B-066B13CAC4DB}"/>
                </a:ext>
              </a:extLst>
            </p:cNvPr>
            <p:cNvSpPr/>
            <p:nvPr/>
          </p:nvSpPr>
          <p:spPr>
            <a:xfrm>
              <a:off x="864261" y="2433957"/>
              <a:ext cx="1029610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Run queue length and load average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LMS priority changes   ( c.f. Slide 31 )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Signs of congestion on interconnect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18D27A6-ED32-1E4C-A40C-5F2299FBC97F}"/>
              </a:ext>
            </a:extLst>
          </p:cNvPr>
          <p:cNvGrpSpPr/>
          <p:nvPr/>
        </p:nvGrpSpPr>
        <p:grpSpPr>
          <a:xfrm>
            <a:off x="864262" y="4364278"/>
            <a:ext cx="10296108" cy="1076620"/>
            <a:chOff x="864262" y="3809989"/>
            <a:chExt cx="10296108" cy="107662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F07F271-1B6D-4B4E-84A1-1106A5F7F7D5}"/>
                </a:ext>
              </a:extLst>
            </p:cNvPr>
            <p:cNvSpPr txBox="1"/>
            <p:nvPr/>
          </p:nvSpPr>
          <p:spPr>
            <a:xfrm>
              <a:off x="892454" y="3809989"/>
              <a:ext cx="57150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gc</a:t>
              </a:r>
              <a:r>
                <a:rPr lang="en-US" sz="2400" b="1" dirty="0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 [</a:t>
              </a:r>
              <a:r>
                <a:rPr lang="en-US" sz="2400" b="1" dirty="0" err="1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cr|current</a:t>
              </a:r>
              <a:r>
                <a:rPr lang="en-US" sz="2400" b="1" dirty="0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] block busy -&gt;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D129D6D-63B1-1545-BD84-64E887811676}"/>
                </a:ext>
              </a:extLst>
            </p:cNvPr>
            <p:cNvSpPr/>
            <p:nvPr/>
          </p:nvSpPr>
          <p:spPr>
            <a:xfrm>
              <a:off x="864262" y="4240278"/>
              <a:ext cx="1029610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Log file parallel write and log file sync in other instances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Pin and Flush statistics in other instances ( c.f. Slide 33 )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9A7D19-77B1-F14B-AB8B-EADEC49F9A40}"/>
              </a:ext>
            </a:extLst>
          </p:cNvPr>
          <p:cNvGrpSpPr/>
          <p:nvPr/>
        </p:nvGrpSpPr>
        <p:grpSpPr>
          <a:xfrm>
            <a:off x="859497" y="3143504"/>
            <a:ext cx="10296108" cy="1076403"/>
            <a:chOff x="864261" y="1926491"/>
            <a:chExt cx="10296108" cy="118697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E924B1-2D3A-F142-A0B4-8AAEC05B98E0}"/>
                </a:ext>
              </a:extLst>
            </p:cNvPr>
            <p:cNvSpPr txBox="1"/>
            <p:nvPr/>
          </p:nvSpPr>
          <p:spPr>
            <a:xfrm>
              <a:off x="892453" y="1926491"/>
              <a:ext cx="6636753" cy="509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gc</a:t>
              </a:r>
              <a:r>
                <a:rPr lang="en-US" sz="2400" b="1" dirty="0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 [</a:t>
              </a:r>
              <a:r>
                <a:rPr lang="en-US" sz="2400" b="1" dirty="0" err="1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cr|current</a:t>
              </a:r>
              <a:r>
                <a:rPr lang="en-US" sz="2400" b="1" dirty="0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] block congested -&gt; 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D12E1D-2079-1F41-9649-0F97A6E21474}"/>
                </a:ext>
              </a:extLst>
            </p:cNvPr>
            <p:cNvSpPr/>
            <p:nvPr/>
          </p:nvSpPr>
          <p:spPr>
            <a:xfrm>
              <a:off x="864261" y="2400741"/>
              <a:ext cx="10296108" cy="7127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LMS </a:t>
              </a:r>
              <a:r>
                <a:rPr lang="en-US" dirty="0" err="1"/>
                <a:t>cpu</a:t>
              </a:r>
              <a:r>
                <a:rPr lang="en-US" dirty="0"/>
                <a:t> utilization. ( c.f. Slide 32 )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Receive queue time ( c.f. Slide 32 )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886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A81F84-F1F4-864B-B26A-F9305DECB2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2F323D-17AB-E245-83F7-0B80DD9C88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– Oracle Internal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4291F0-D7DE-0640-8898-7DCAC9592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7896" y="3397254"/>
            <a:ext cx="439838" cy="395562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4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9471FC-2C93-0441-B3C6-9FC785C53C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98B1E9-5298-414A-B655-911CE6FDFF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1EF810E-C7F6-BA4F-832E-1C3C8AC67B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665FCD-2167-DA4C-BDA8-1FC821ADC3D8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Diagnostic Information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D35F538-ADE7-E243-87FF-FD8EC96CEEED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US" dirty="0"/>
              <a:t>Common RAC Performance Bottlenecks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DAAE242-D76E-B74C-91DE-E4ABC6D4690A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Common Cache Fusion Messaging Patterns &amp; Wait Events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CBFB3DA-55DB-D344-BC01-E45148F6D2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Introduction to RAC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341DE27-55BA-5C47-B8EA-452A6425F9D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BDDDC019-AA44-5846-A375-B896D1FE2C64}"/>
              </a:ext>
            </a:extLst>
          </p:cNvPr>
          <p:cNvSpPr txBox="1">
            <a:spLocks/>
          </p:cNvSpPr>
          <p:nvPr/>
        </p:nvSpPr>
        <p:spPr>
          <a:xfrm>
            <a:off x="767896" y="3916428"/>
            <a:ext cx="439838" cy="39556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marR="0" indent="0" algn="ctr" defTabSz="914126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999" b="0" i="0" kern="1200">
                <a:solidFill>
                  <a:schemeClr val="accent5"/>
                </a:solidFill>
                <a:latin typeface="Georgia" panose="02040502050405020303" pitchFamily="18" charset="0"/>
                <a:ea typeface="+mn-ea"/>
                <a:cs typeface="Oracle Sans" panose="020B0503020204020204" pitchFamily="34" charset="0"/>
              </a:defRPr>
            </a:lvl1pPr>
            <a:lvl2pPr marL="365650" marR="0" indent="-182825" algn="l" defTabSz="914126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799" b="0" i="0" kern="1200">
                <a:solidFill>
                  <a:schemeClr val="tx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2pPr>
            <a:lvl3pPr marL="731301" marR="0" indent="-182825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20000"/>
              <a:buFont typeface="System Font Regular"/>
              <a:buChar char="-"/>
              <a:tabLst/>
              <a:defRPr sz="16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096951" marR="0" indent="-182825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System Font Regular"/>
              <a:buChar char="◦"/>
              <a:tabLst/>
              <a:defRPr sz="14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462601" marR="0" indent="-182825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1828251" indent="-182825" algn="l" defTabSz="914126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20000"/>
              <a:buFont typeface="System Font Regular"/>
              <a:buChar char="-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2193902" indent="-182825" algn="l" defTabSz="914126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System Font Regular"/>
              <a:buChar char="◦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5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E0D7E8AF-0B8E-404D-A2D7-60C3F3B9320D}"/>
              </a:ext>
            </a:extLst>
          </p:cNvPr>
          <p:cNvSpPr txBox="1">
            <a:spLocks/>
          </p:cNvSpPr>
          <p:nvPr/>
        </p:nvSpPr>
        <p:spPr>
          <a:xfrm>
            <a:off x="1371054" y="3916403"/>
            <a:ext cx="10049875" cy="39556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70000"/>
              <a:buFont typeface="Arial" panose="020B0604020202020204" pitchFamily="34" charset="0"/>
              <a:buNone/>
              <a:tabLst/>
              <a:defRPr sz="2399" b="0" i="0" kern="1200">
                <a:solidFill>
                  <a:schemeClr val="tx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063" marR="0" indent="0" algn="l" defTabSz="914126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999" b="0" i="0" kern="1200">
                <a:solidFill>
                  <a:schemeClr val="tx1">
                    <a:tint val="75000"/>
                  </a:schemeClr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2pPr>
            <a:lvl3pPr marL="914126" marR="0" indent="0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20000"/>
              <a:buFont typeface="System Font Regular"/>
              <a:buNone/>
              <a:tabLst/>
              <a:defRPr sz="1999" b="0" i="0" kern="1200">
                <a:solidFill>
                  <a:schemeClr val="tx1">
                    <a:tint val="75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189" marR="0" indent="0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System Font Regular"/>
              <a:buNone/>
              <a:tabLst/>
              <a:defRPr sz="1999" b="0" i="0" kern="1200">
                <a:solidFill>
                  <a:schemeClr val="tx1">
                    <a:tint val="75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251" marR="0" indent="0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999" b="0" i="0" kern="1200">
                <a:solidFill>
                  <a:schemeClr val="tx1">
                    <a:tint val="75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285314" indent="0" algn="l" defTabSz="914126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20000"/>
              <a:buFont typeface="System Font Regular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2742377" indent="0" algn="l" defTabSz="914126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System Font Regular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199440" indent="0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Case Studies</a:t>
            </a:r>
          </a:p>
        </p:txBody>
      </p:sp>
    </p:spTree>
    <p:extLst>
      <p:ext uri="{BB962C8B-B14F-4D97-AF65-F5344CB8AC3E}">
        <p14:creationId xmlns:p14="http://schemas.microsoft.com/office/powerpoint/2010/main" val="390962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CD2660-EB86-3A43-AD9A-F6115D1966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D4F84A-17EF-734F-B968-1A243C42BC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– Oracle Internal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12D2D2-C3AB-C24A-BDEB-399C5FE31D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1. Right-Growing Indexes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8A760D6-E917-2F4C-92B5-8789D3698599}"/>
              </a:ext>
            </a:extLst>
          </p:cNvPr>
          <p:cNvSpPr txBox="1">
            <a:spLocks/>
          </p:cNvSpPr>
          <p:nvPr/>
        </p:nvSpPr>
        <p:spPr>
          <a:xfrm>
            <a:off x="758754" y="1837944"/>
            <a:ext cx="10668269" cy="4261104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799" b="0" i="0" kern="1200">
                <a:solidFill>
                  <a:schemeClr val="tx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  <a:lvl2pPr marL="365650" marR="0" indent="-182825" algn="l" defTabSz="914126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799" b="0" i="0" kern="1200">
                <a:solidFill>
                  <a:schemeClr val="tx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2pPr>
            <a:lvl3pPr marL="731301" marR="0" indent="-182825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20000"/>
              <a:buFont typeface="System Font Regular"/>
              <a:buChar char="-"/>
              <a:tabLst/>
              <a:defRPr sz="16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096951" marR="0" indent="-182825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System Font Regular"/>
              <a:buChar char="◦"/>
              <a:tabLst/>
              <a:defRPr sz="14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462601" marR="0" indent="-182825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1828251" indent="-182825" algn="l" defTabSz="914126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20000"/>
              <a:buFont typeface="System Font Regular"/>
              <a:buChar char="-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2193902" indent="-182825" algn="l" defTabSz="914126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System Font Regular"/>
              <a:buChar char="◦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The index key uses a </a:t>
            </a:r>
            <a:r>
              <a:rPr lang="en-US" sz="2000" b="1" dirty="0">
                <a:solidFill>
                  <a:schemeClr val="accent1"/>
                </a:solidFill>
              </a:rPr>
              <a:t>monotonically increasing value </a:t>
            </a:r>
            <a:r>
              <a:rPr lang="en-US" sz="2000" b="1" dirty="0"/>
              <a:t>(sequence, timestamp, etc.).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Application INSERTs data into the B-tree at high concurrency.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Keys are stored in sorted order, so larger key values are stored in the right-most leaf, which become a global hot spot.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2D8702-EC10-5A44-AB25-128BB93ED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725" y="3114185"/>
            <a:ext cx="4876799" cy="34918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EF05D6-05BB-ED43-9A48-9DD3D0B21693}"/>
              </a:ext>
            </a:extLst>
          </p:cNvPr>
          <p:cNvSpPr/>
          <p:nvPr/>
        </p:nvSpPr>
        <p:spPr>
          <a:xfrm>
            <a:off x="9801225" y="5562600"/>
            <a:ext cx="752475" cy="666750"/>
          </a:xfrm>
          <a:prstGeom prst="rect">
            <a:avLst/>
          </a:prstGeom>
          <a:noFill/>
          <a:ln w="539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70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A81F84-F1F4-864B-B26A-F9305DECB2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2F323D-17AB-E245-83F7-0B80DD9C88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– Oracle Internal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4291F0-D7DE-0640-8898-7DCAC9592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7896" y="3397254"/>
            <a:ext cx="439838" cy="395562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9471FC-2C93-0441-B3C6-9FC785C53C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98B1E9-5298-414A-B655-911CE6FDFF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1EF810E-C7F6-BA4F-832E-1C3C8AC67B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665FCD-2167-DA4C-BDA8-1FC821ADC3D8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1371054" y="3397229"/>
            <a:ext cx="10049875" cy="395562"/>
          </a:xfrm>
        </p:spPr>
        <p:txBody>
          <a:bodyPr/>
          <a:lstStyle/>
          <a:p>
            <a:r>
              <a:rPr lang="en-US" dirty="0"/>
              <a:t>Diagnostic Information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D35F538-ADE7-E243-87FF-FD8EC96CEEED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US" dirty="0"/>
              <a:t>Common RAC Performance Bottlenecks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DAAE242-D76E-B74C-91DE-E4ABC6D4690A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Common Cache Fusion Messaging Patterns &amp; Wait Events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CBFB3DA-55DB-D344-BC01-E45148F6D2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to RAC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341DE27-55BA-5C47-B8EA-452A6425F9D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B4577DB1-EBB7-AB46-97EE-42CEC6D93539}"/>
              </a:ext>
            </a:extLst>
          </p:cNvPr>
          <p:cNvSpPr txBox="1">
            <a:spLocks/>
          </p:cNvSpPr>
          <p:nvPr/>
        </p:nvSpPr>
        <p:spPr>
          <a:xfrm>
            <a:off x="767896" y="3916428"/>
            <a:ext cx="439838" cy="39556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marR="0" indent="0" algn="ctr" defTabSz="914126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999" b="0" i="0" kern="1200">
                <a:solidFill>
                  <a:schemeClr val="accent5"/>
                </a:solidFill>
                <a:latin typeface="Georgia" panose="02040502050405020303" pitchFamily="18" charset="0"/>
                <a:ea typeface="+mn-ea"/>
                <a:cs typeface="Oracle Sans" panose="020B0503020204020204" pitchFamily="34" charset="0"/>
              </a:defRPr>
            </a:lvl1pPr>
            <a:lvl2pPr marL="365650" marR="0" indent="-182825" algn="l" defTabSz="914126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799" b="0" i="0" kern="1200">
                <a:solidFill>
                  <a:schemeClr val="tx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2pPr>
            <a:lvl3pPr marL="731301" marR="0" indent="-182825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20000"/>
              <a:buFont typeface="System Font Regular"/>
              <a:buChar char="-"/>
              <a:tabLst/>
              <a:defRPr sz="16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096951" marR="0" indent="-182825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System Font Regular"/>
              <a:buChar char="◦"/>
              <a:tabLst/>
              <a:defRPr sz="14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462601" marR="0" indent="-182825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1828251" indent="-182825" algn="l" defTabSz="914126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20000"/>
              <a:buFont typeface="System Font Regular"/>
              <a:buChar char="-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2193902" indent="-182825" algn="l" defTabSz="914126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System Font Regular"/>
              <a:buChar char="◦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5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468F6127-5E65-784C-96FE-244161F86FF8}"/>
              </a:ext>
            </a:extLst>
          </p:cNvPr>
          <p:cNvSpPr txBox="1">
            <a:spLocks/>
          </p:cNvSpPr>
          <p:nvPr/>
        </p:nvSpPr>
        <p:spPr>
          <a:xfrm>
            <a:off x="1371054" y="3916403"/>
            <a:ext cx="10049875" cy="39556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70000"/>
              <a:buFont typeface="Arial" panose="020B0604020202020204" pitchFamily="34" charset="0"/>
              <a:buNone/>
              <a:tabLst/>
              <a:defRPr sz="2399" b="0" i="0" kern="1200">
                <a:solidFill>
                  <a:schemeClr val="tx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063" marR="0" indent="0" algn="l" defTabSz="914126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999" b="0" i="0" kern="1200">
                <a:solidFill>
                  <a:schemeClr val="tx1">
                    <a:tint val="75000"/>
                  </a:schemeClr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2pPr>
            <a:lvl3pPr marL="914126" marR="0" indent="0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20000"/>
              <a:buFont typeface="System Font Regular"/>
              <a:buNone/>
              <a:tabLst/>
              <a:defRPr sz="1999" b="0" i="0" kern="1200">
                <a:solidFill>
                  <a:schemeClr val="tx1">
                    <a:tint val="75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189" marR="0" indent="0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System Font Regular"/>
              <a:buNone/>
              <a:tabLst/>
              <a:defRPr sz="1999" b="0" i="0" kern="1200">
                <a:solidFill>
                  <a:schemeClr val="tx1">
                    <a:tint val="75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251" marR="0" indent="0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999" b="0" i="0" kern="1200">
                <a:solidFill>
                  <a:schemeClr val="tx1">
                    <a:tint val="75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285314" indent="0" algn="l" defTabSz="914126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20000"/>
              <a:buFont typeface="System Font Regular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2742377" indent="0" algn="l" defTabSz="914126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System Font Regular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199440" indent="0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Case Studies</a:t>
            </a:r>
          </a:p>
        </p:txBody>
      </p:sp>
    </p:spTree>
    <p:extLst>
      <p:ext uri="{BB962C8B-B14F-4D97-AF65-F5344CB8AC3E}">
        <p14:creationId xmlns:p14="http://schemas.microsoft.com/office/powerpoint/2010/main" val="33375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4EAF29-F2AA-1047-9C7A-7F8DA3B5F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8E0FDC-D100-0946-B700-E43AFBCA39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– Oracle Internal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CDD69C-0043-AB4E-8C87-4AE13F8260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Example of a workload showing lots of index leaf block contention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3CD4D88-EEED-8C47-80A3-BB0342AD6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Right-Growing Indexes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38D8230-9360-704B-AA0F-89ABE305B083}"/>
              </a:ext>
            </a:extLst>
          </p:cNvPr>
          <p:cNvSpPr txBox="1">
            <a:spLocks/>
          </p:cNvSpPr>
          <p:nvPr/>
        </p:nvSpPr>
        <p:spPr>
          <a:xfrm>
            <a:off x="758754" y="1837944"/>
            <a:ext cx="10668269" cy="4261104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799" b="0" i="0" kern="1200">
                <a:solidFill>
                  <a:schemeClr val="tx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  <a:lvl2pPr marL="365650" marR="0" indent="-182825" algn="l" defTabSz="914126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799" b="0" i="0" kern="1200">
                <a:solidFill>
                  <a:schemeClr val="tx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2pPr>
            <a:lvl3pPr marL="731301" marR="0" indent="-182825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20000"/>
              <a:buFont typeface="System Font Regular"/>
              <a:buChar char="-"/>
              <a:tabLst/>
              <a:defRPr sz="16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096951" marR="0" indent="-182825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System Font Regular"/>
              <a:buChar char="◦"/>
              <a:tabLst/>
              <a:defRPr sz="14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462601" marR="0" indent="-182825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1828251" indent="-182825" algn="l" defTabSz="914126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20000"/>
              <a:buFont typeface="System Font Regular"/>
              <a:buChar char="-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2193902" indent="-182825" algn="l" defTabSz="914126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System Font Regular"/>
              <a:buChar char="◦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5"/>
                </a:solidFill>
              </a:rPr>
              <a:t>From internal testing (MAIN - 21c)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i="1" dirty="0" err="1"/>
              <a:t>gc</a:t>
            </a:r>
            <a:r>
              <a:rPr lang="en-US" i="1" dirty="0"/>
              <a:t> buffer busy release/acquire</a:t>
            </a:r>
            <a:r>
              <a:rPr lang="en-US" dirty="0"/>
              <a:t>” indicate global leaf block contention.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i="1" dirty="0"/>
              <a:t>buffer busy waits</a:t>
            </a:r>
            <a:r>
              <a:rPr lang="en-US" dirty="0"/>
              <a:t>” indicate local leaf block contention.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i="1" dirty="0" err="1"/>
              <a:t>gc</a:t>
            </a:r>
            <a:r>
              <a:rPr lang="en-US" i="1" dirty="0"/>
              <a:t> current *</a:t>
            </a:r>
            <a:r>
              <a:rPr lang="en-US" dirty="0"/>
              <a:t>” waits correspond to the clients waits for reading the block from remote instances.</a:t>
            </a:r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B977B8-7994-A64C-90E5-7FDCC9785691}"/>
              </a:ext>
            </a:extLst>
          </p:cNvPr>
          <p:cNvSpPr/>
          <p:nvPr/>
        </p:nvSpPr>
        <p:spPr>
          <a:xfrm>
            <a:off x="1575851" y="3309417"/>
            <a:ext cx="9034074" cy="2893100"/>
          </a:xfrm>
          <a:prstGeom prst="rect">
            <a:avLst/>
          </a:prstGeom>
          <a:solidFill>
            <a:srgbClr val="41817E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                     Total Wait       Avg   % DB Wait</a:t>
            </a:r>
          </a:p>
          <a:p>
            <a:r>
              <a:rPr lang="en-US" sz="1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Event                                Waits Time (sec)      Wait   time Class</a:t>
            </a:r>
          </a:p>
          <a:p>
            <a:r>
              <a:rPr lang="en-US" sz="1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------------------------------ ----------- ---------- --------- ------ --------</a:t>
            </a:r>
          </a:p>
          <a:p>
            <a:r>
              <a:rPr lang="en-US" sz="1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index split completion             398,024     9007.2   22.63ms   51.7 Concurrency</a:t>
            </a:r>
          </a:p>
          <a:p>
            <a:r>
              <a:rPr lang="en-US" sz="14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gc</a:t>
            </a:r>
            <a:r>
              <a:rPr lang="en-US" sz="1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buffer busy release             662,941     3494.3    5.27ms   20.0 Cluster</a:t>
            </a:r>
          </a:p>
          <a:p>
            <a:r>
              <a:rPr lang="en-US" sz="14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gc</a:t>
            </a:r>
            <a:r>
              <a:rPr lang="en-US" sz="1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buffer busy acquire           1,135,339     2625.7    2.31ms   15.1 Cluster</a:t>
            </a:r>
          </a:p>
          <a:p>
            <a:r>
              <a:rPr lang="en-US" sz="1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buffer busy waits                  433,056     1067.4    2.46ms    6.1 Concurrency</a:t>
            </a:r>
          </a:p>
          <a:p>
            <a:r>
              <a:rPr lang="en-US" sz="1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latch: cache buffers chains        635,560      862.7    1.36ms    4.9 Concurrency</a:t>
            </a:r>
          </a:p>
          <a:p>
            <a:r>
              <a:rPr lang="en-US" sz="1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 CPU                                          207.6              1.2</a:t>
            </a:r>
          </a:p>
          <a:p>
            <a:r>
              <a:rPr lang="en-US" sz="14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enq</a:t>
            </a:r>
            <a:r>
              <a:rPr lang="en-US" sz="1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TX - index contention           2,337       65.6   28.06ms     .4 Concurrency</a:t>
            </a:r>
          </a:p>
          <a:p>
            <a:r>
              <a:rPr lang="en-US" sz="14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gc</a:t>
            </a:r>
            <a:r>
              <a:rPr lang="en-US" sz="1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current block busy                6,368       21.5    3.37ms     .1 Cluster</a:t>
            </a:r>
          </a:p>
          <a:p>
            <a:r>
              <a:rPr lang="en-US" sz="14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gc</a:t>
            </a:r>
            <a:r>
              <a:rPr lang="en-US" sz="1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current grant busy                1,199        7.8    6.49ms     .0 Cluster</a:t>
            </a:r>
          </a:p>
          <a:p>
            <a:r>
              <a:rPr lang="en-US" sz="14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gc</a:t>
            </a:r>
            <a:r>
              <a:rPr lang="en-US" sz="1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current split                     3,794        7.7    2.04ms     .0 Cluster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049EA2-272F-8A46-87B7-34DBC97EFB52}"/>
              </a:ext>
            </a:extLst>
          </p:cNvPr>
          <p:cNvSpPr/>
          <p:nvPr/>
        </p:nvSpPr>
        <p:spPr>
          <a:xfrm>
            <a:off x="1495668" y="4207335"/>
            <a:ext cx="9114257" cy="622570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D19725-E97A-494E-ABB2-887CFAC10CE1}"/>
              </a:ext>
            </a:extLst>
          </p:cNvPr>
          <p:cNvSpPr/>
          <p:nvPr/>
        </p:nvSpPr>
        <p:spPr>
          <a:xfrm>
            <a:off x="1495667" y="5498120"/>
            <a:ext cx="9114257" cy="633047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48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1D4B39-4C6D-3A43-A573-799F23A14A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8451E8-E3AF-6D4A-B2DD-6FD7EF45C9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– Oracle Internal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365682-1D37-2949-A540-0008BF5B15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Data set size &gt; Buffer Cache size.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Lots of RAC instances (less locality).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following example is from production Beehive (16 instances, 18c) from December 5, 2019.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This pattern usually scales well, but a </a:t>
            </a:r>
            <a:r>
              <a:rPr lang="en-US" sz="1800" dirty="0">
                <a:solidFill>
                  <a:schemeClr val="accent1"/>
                </a:solidFill>
              </a:rPr>
              <a:t>load spike</a:t>
            </a:r>
            <a:r>
              <a:rPr lang="en-US" sz="1800" dirty="0"/>
              <a:t> can lead to </a:t>
            </a:r>
            <a:r>
              <a:rPr lang="en-US" sz="1800" b="1" dirty="0">
                <a:solidFill>
                  <a:schemeClr val="accent1"/>
                </a:solidFill>
              </a:rPr>
              <a:t>LMS saturation</a:t>
            </a:r>
            <a:r>
              <a:rPr lang="en-US" sz="1800" dirty="0"/>
              <a:t>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8AC066-2BC3-BF4B-8686-4FA4B2BF5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Lots of Disk IO and Read-Read Buffer Sharing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A1DB672-291C-E847-BCDF-BD242302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6434223"/>
              </p:ext>
            </p:extLst>
          </p:nvPr>
        </p:nvGraphicFramePr>
        <p:xfrm>
          <a:off x="1441810" y="2986024"/>
          <a:ext cx="9308251" cy="2320290"/>
        </p:xfrm>
        <a:graphic>
          <a:graphicData uri="http://schemas.openxmlformats.org/drawingml/2006/table">
            <a:tbl>
              <a:tblPr/>
              <a:tblGrid>
                <a:gridCol w="3165359">
                  <a:extLst>
                    <a:ext uri="{9D8B030D-6E8A-4147-A177-3AD203B41FA5}">
                      <a16:colId xmlns:a16="http://schemas.microsoft.com/office/drawing/2014/main" val="357432341"/>
                    </a:ext>
                  </a:extLst>
                </a:gridCol>
                <a:gridCol w="1128135">
                  <a:extLst>
                    <a:ext uri="{9D8B030D-6E8A-4147-A177-3AD203B41FA5}">
                      <a16:colId xmlns:a16="http://schemas.microsoft.com/office/drawing/2014/main" val="2728170996"/>
                    </a:ext>
                  </a:extLst>
                </a:gridCol>
                <a:gridCol w="1128135">
                  <a:extLst>
                    <a:ext uri="{9D8B030D-6E8A-4147-A177-3AD203B41FA5}">
                      <a16:colId xmlns:a16="http://schemas.microsoft.com/office/drawing/2014/main" val="370750308"/>
                    </a:ext>
                  </a:extLst>
                </a:gridCol>
                <a:gridCol w="1128135">
                  <a:extLst>
                    <a:ext uri="{9D8B030D-6E8A-4147-A177-3AD203B41FA5}">
                      <a16:colId xmlns:a16="http://schemas.microsoft.com/office/drawing/2014/main" val="2345983822"/>
                    </a:ext>
                  </a:extLst>
                </a:gridCol>
                <a:gridCol w="1128135">
                  <a:extLst>
                    <a:ext uri="{9D8B030D-6E8A-4147-A177-3AD203B41FA5}">
                      <a16:colId xmlns:a16="http://schemas.microsoft.com/office/drawing/2014/main" val="2347751838"/>
                    </a:ext>
                  </a:extLst>
                </a:gridCol>
                <a:gridCol w="1630352">
                  <a:extLst>
                    <a:ext uri="{9D8B030D-6E8A-4147-A177-3AD203B41FA5}">
                      <a16:colId xmlns:a16="http://schemas.microsoft.com/office/drawing/2014/main" val="2290146696"/>
                    </a:ext>
                  </a:extLst>
                </a:gridCol>
              </a:tblGrid>
              <a:tr h="173752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Event</a:t>
                      </a:r>
                    </a:p>
                  </a:txBody>
                  <a:tcPr marL="38100" marR="3810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Waits</a:t>
                      </a:r>
                    </a:p>
                  </a:txBody>
                  <a:tcPr marL="38100" marR="3810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Total Wait Time (sec)</a:t>
                      </a:r>
                    </a:p>
                  </a:txBody>
                  <a:tcPr marL="38100" marR="3810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Avg</a:t>
                      </a: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 Wait</a:t>
                      </a:r>
                    </a:p>
                  </a:txBody>
                  <a:tcPr marL="38100" marR="3810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% DB time</a:t>
                      </a:r>
                    </a:p>
                  </a:txBody>
                  <a:tcPr marL="38100" marR="3810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Wait Class</a:t>
                      </a:r>
                    </a:p>
                  </a:txBody>
                  <a:tcPr marL="38100" marR="3810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6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885467"/>
                  </a:ext>
                </a:extLst>
              </a:tr>
              <a:tr h="193690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DB CPU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62.7K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50.0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604374"/>
                  </a:ext>
                </a:extLst>
              </a:tr>
              <a:tr h="193690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cell single block physical read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1.6E+08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45.4K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293.00us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36.2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User I/O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193284"/>
                  </a:ext>
                </a:extLst>
              </a:tr>
              <a:tr h="193690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enq: TX - row lock contention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92,288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8467.9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91.75ms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Application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660524"/>
                  </a:ext>
                </a:extLst>
              </a:tr>
              <a:tr h="193690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cell list of blocks physical read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1,459,363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3302.8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2.26ms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User I/O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067972"/>
                  </a:ext>
                </a:extLst>
              </a:tr>
              <a:tr h="193690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gc current block 3-way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10,932,950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3121.9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285.55us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Cluster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685018"/>
                  </a:ext>
                </a:extLst>
              </a:tr>
              <a:tr h="193690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gc cr grant 2-way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21,586,933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2187.1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101.32us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1.7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Cluster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212359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B974320-A238-1048-8CF6-B1E0C54B7850}"/>
              </a:ext>
            </a:extLst>
          </p:cNvPr>
          <p:cNvSpPr/>
          <p:nvPr/>
        </p:nvSpPr>
        <p:spPr>
          <a:xfrm>
            <a:off x="1441810" y="4722655"/>
            <a:ext cx="8546252" cy="568964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87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956EE7-49AC-7944-A2FC-08D222D302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19DAE1-9359-1F48-93E4-21E8BF1C92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– Oracle Internal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9A022B-52A4-4C40-BC31-BBDB9C4E70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LMS Workflow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1649C50-5789-2642-9414-3644E19A6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Lots of Disk IO and Read-Read Buffer Sharing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76F36D4-CBD3-BE44-8427-BF749936FD65}"/>
              </a:ext>
            </a:extLst>
          </p:cNvPr>
          <p:cNvSpPr txBox="1">
            <a:spLocks/>
          </p:cNvSpPr>
          <p:nvPr/>
        </p:nvSpPr>
        <p:spPr>
          <a:xfrm>
            <a:off x="758754" y="1837944"/>
            <a:ext cx="10668269" cy="4261104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799" b="0" i="0" kern="1200">
                <a:solidFill>
                  <a:schemeClr val="tx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  <a:lvl2pPr marL="365650" marR="0" indent="-182825" algn="l" defTabSz="914126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799" b="0" i="0" kern="1200">
                <a:solidFill>
                  <a:schemeClr val="tx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2pPr>
            <a:lvl3pPr marL="731301" marR="0" indent="-182825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20000"/>
              <a:buFont typeface="System Font Regular"/>
              <a:buChar char="-"/>
              <a:tabLst/>
              <a:defRPr sz="16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096951" marR="0" indent="-182825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System Font Regular"/>
              <a:buChar char="◦"/>
              <a:tabLst/>
              <a:defRPr sz="14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462601" marR="0" indent="-182825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1828251" indent="-182825" algn="l" defTabSz="914126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20000"/>
              <a:buFont typeface="System Font Regular"/>
              <a:buChar char="-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2193902" indent="-182825" algn="l" defTabSz="914126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System Font Regular"/>
              <a:buChar char="◦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LMS would </a:t>
            </a:r>
            <a:r>
              <a:rPr lang="en-US" sz="1800" b="1" dirty="0">
                <a:solidFill>
                  <a:schemeClr val="accent1"/>
                </a:solidFill>
              </a:rPr>
              <a:t>receive</a:t>
            </a:r>
            <a:r>
              <a:rPr lang="en-US" sz="1800" dirty="0"/>
              <a:t> requests from remote instances, and place them in a </a:t>
            </a:r>
            <a:r>
              <a:rPr lang="en-US" sz="1800" dirty="0">
                <a:solidFill>
                  <a:schemeClr val="accent1"/>
                </a:solidFill>
              </a:rPr>
              <a:t>receive queue</a:t>
            </a:r>
            <a:r>
              <a:rPr lang="en-US" sz="1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Once the incoming messages are received from the network, it will then </a:t>
            </a:r>
            <a:r>
              <a:rPr lang="en-US" sz="1800" b="1" dirty="0">
                <a:solidFill>
                  <a:schemeClr val="accent1"/>
                </a:solidFill>
              </a:rPr>
              <a:t>process</a:t>
            </a:r>
            <a:r>
              <a:rPr lang="en-US" sz="1800" dirty="0"/>
              <a:t> the receive queue.</a:t>
            </a:r>
          </a:p>
          <a:p>
            <a:pPr marL="651400" lvl="1" indent="-285750"/>
            <a:r>
              <a:rPr lang="en-US" sz="1800" dirty="0"/>
              <a:t>Processing typically involves sending back a message or a data block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Once the receive queue is clear, receive the next batch of messages.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Higher volume of requests will lead to :</a:t>
            </a:r>
          </a:p>
          <a:p>
            <a:pPr marL="651400" lvl="1" indent="-285750"/>
            <a:r>
              <a:rPr lang="en-US" sz="1800" dirty="0"/>
              <a:t>Longer receive queues</a:t>
            </a:r>
          </a:p>
          <a:p>
            <a:pPr marL="651400" lvl="1" indent="-285750"/>
            <a:r>
              <a:rPr lang="en-US" sz="1800" dirty="0"/>
              <a:t>More requests waiting in the O/S (network adapter: HCA) before LMS receives them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EEB504A-641A-404C-92F9-45E1FD4CCC20}"/>
              </a:ext>
            </a:extLst>
          </p:cNvPr>
          <p:cNvGrpSpPr/>
          <p:nvPr/>
        </p:nvGrpSpPr>
        <p:grpSpPr>
          <a:xfrm>
            <a:off x="2931197" y="4645328"/>
            <a:ext cx="6323381" cy="1196477"/>
            <a:chOff x="2690439" y="4502892"/>
            <a:chExt cx="6323381" cy="1196477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3E10E4C-9D5A-6A46-96E3-D9F62F8F27D6}"/>
                </a:ext>
              </a:extLst>
            </p:cNvPr>
            <p:cNvSpPr/>
            <p:nvPr/>
          </p:nvSpPr>
          <p:spPr>
            <a:xfrm>
              <a:off x="5177023" y="4502892"/>
              <a:ext cx="2437290" cy="1172308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LMS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3B6FE5D-28A0-C640-A229-FC5E5D0D3FCF}"/>
                </a:ext>
              </a:extLst>
            </p:cNvPr>
            <p:cNvSpPr/>
            <p:nvPr/>
          </p:nvSpPr>
          <p:spPr>
            <a:xfrm>
              <a:off x="5177023" y="4717339"/>
              <a:ext cx="2437290" cy="557118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r>
                <a:rPr lang="en-US" sz="1200" dirty="0"/>
                <a:t>Receive Queue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1A8DBB2-83A3-354A-979A-F01800BD2424}"/>
                </a:ext>
              </a:extLst>
            </p:cNvPr>
            <p:cNvSpPr/>
            <p:nvPr/>
          </p:nvSpPr>
          <p:spPr>
            <a:xfrm>
              <a:off x="2690439" y="4502892"/>
              <a:ext cx="1180515" cy="1172466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Network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324A927-87F6-AE47-A149-BF2171877294}"/>
                </a:ext>
              </a:extLst>
            </p:cNvPr>
            <p:cNvSpPr/>
            <p:nvPr/>
          </p:nvSpPr>
          <p:spPr>
            <a:xfrm>
              <a:off x="5260826" y="4816540"/>
              <a:ext cx="242225" cy="24222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AB378EC-F786-AA42-9A7C-4A3874E0A1D0}"/>
                </a:ext>
              </a:extLst>
            </p:cNvPr>
            <p:cNvSpPr/>
            <p:nvPr/>
          </p:nvSpPr>
          <p:spPr>
            <a:xfrm>
              <a:off x="5840214" y="4816539"/>
              <a:ext cx="242225" cy="24222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0B67875-FDF4-A142-9775-3F53B04323FF}"/>
                </a:ext>
              </a:extLst>
            </p:cNvPr>
            <p:cNvSpPr/>
            <p:nvPr/>
          </p:nvSpPr>
          <p:spPr>
            <a:xfrm>
              <a:off x="5550520" y="4816540"/>
              <a:ext cx="242225" cy="24222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4D6BB62-07B2-7F4B-AB63-08D2694CD9E3}"/>
                </a:ext>
              </a:extLst>
            </p:cNvPr>
            <p:cNvSpPr/>
            <p:nvPr/>
          </p:nvSpPr>
          <p:spPr>
            <a:xfrm>
              <a:off x="2886088" y="4665329"/>
              <a:ext cx="242225" cy="24222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7E2A694-FB10-0244-833E-129FEE88060E}"/>
                </a:ext>
              </a:extLst>
            </p:cNvPr>
            <p:cNvSpPr/>
            <p:nvPr/>
          </p:nvSpPr>
          <p:spPr>
            <a:xfrm>
              <a:off x="3159583" y="4895443"/>
              <a:ext cx="242225" cy="24222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7FC4996-90D1-7F40-B46D-BA5ED867F31A}"/>
                </a:ext>
              </a:extLst>
            </p:cNvPr>
            <p:cNvSpPr/>
            <p:nvPr/>
          </p:nvSpPr>
          <p:spPr>
            <a:xfrm>
              <a:off x="3420406" y="4644667"/>
              <a:ext cx="242225" cy="24222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EA0BBF6-D830-6E4A-A73B-A0BF5BC8939B}"/>
                </a:ext>
              </a:extLst>
            </p:cNvPr>
            <p:cNvSpPr/>
            <p:nvPr/>
          </p:nvSpPr>
          <p:spPr>
            <a:xfrm>
              <a:off x="6129908" y="4816539"/>
              <a:ext cx="242225" cy="24222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75117AF-B9A6-2E4A-93A3-472A8CA92931}"/>
                </a:ext>
              </a:extLst>
            </p:cNvPr>
            <p:cNvSpPr/>
            <p:nvPr/>
          </p:nvSpPr>
          <p:spPr>
            <a:xfrm>
              <a:off x="6709296" y="4816538"/>
              <a:ext cx="242225" cy="24222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EDF8BF3-5166-1645-9854-70DD51F79C57}"/>
                </a:ext>
              </a:extLst>
            </p:cNvPr>
            <p:cNvSpPr/>
            <p:nvPr/>
          </p:nvSpPr>
          <p:spPr>
            <a:xfrm>
              <a:off x="6419602" y="4816539"/>
              <a:ext cx="242225" cy="24222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42E6304-BEC2-4246-860D-5018F87E30BB}"/>
                </a:ext>
              </a:extLst>
            </p:cNvPr>
            <p:cNvSpPr/>
            <p:nvPr/>
          </p:nvSpPr>
          <p:spPr>
            <a:xfrm>
              <a:off x="7294400" y="4816538"/>
              <a:ext cx="242225" cy="24222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B7C3491-7AF2-6D44-BE65-45A81C0CE17E}"/>
                </a:ext>
              </a:extLst>
            </p:cNvPr>
            <p:cNvSpPr/>
            <p:nvPr/>
          </p:nvSpPr>
          <p:spPr>
            <a:xfrm>
              <a:off x="7004706" y="4816539"/>
              <a:ext cx="242225" cy="24222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A500C2B-F29E-5847-93E6-EDEACD482FCB}"/>
                </a:ext>
              </a:extLst>
            </p:cNvPr>
            <p:cNvSpPr/>
            <p:nvPr/>
          </p:nvSpPr>
          <p:spPr>
            <a:xfrm>
              <a:off x="3433078" y="5038899"/>
              <a:ext cx="242225" cy="24222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A9BFE5-3BE7-F640-86C2-08F5A0318FBC}"/>
                </a:ext>
              </a:extLst>
            </p:cNvPr>
            <p:cNvSpPr/>
            <p:nvPr/>
          </p:nvSpPr>
          <p:spPr>
            <a:xfrm>
              <a:off x="2888702" y="5069991"/>
              <a:ext cx="242225" cy="24222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0F669D25-6165-9648-B32E-DEE6466F7B19}"/>
                </a:ext>
              </a:extLst>
            </p:cNvPr>
            <p:cNvSpPr/>
            <p:nvPr/>
          </p:nvSpPr>
          <p:spPr>
            <a:xfrm>
              <a:off x="3808529" y="4665330"/>
              <a:ext cx="1436422" cy="706014"/>
            </a:xfrm>
            <a:prstGeom prst="rightArrow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1. Receive</a:t>
              </a:r>
            </a:p>
          </p:txBody>
        </p:sp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318A3F45-55D4-2F46-B95C-0CA05C9E3E41}"/>
                </a:ext>
              </a:extLst>
            </p:cNvPr>
            <p:cNvSpPr/>
            <p:nvPr/>
          </p:nvSpPr>
          <p:spPr>
            <a:xfrm>
              <a:off x="7577398" y="4663526"/>
              <a:ext cx="1436422" cy="706014"/>
            </a:xfrm>
            <a:prstGeom prst="rightArrow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2. Process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A29FF60-875B-424F-A858-B152AA9AA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67554" y="5089046"/>
              <a:ext cx="610323" cy="6103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978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55818C-0E9D-6F44-B24C-DCA4E89F3E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6BB400-A1EB-0043-8FBF-2CF32846EF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– Oracle Internal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C3D40D-A98A-F04E-944E-1C846C454B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LMS queueing and saturation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8F37CCE-DC44-4E4D-8A0A-C33E95C78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Lots of Disk IO and Read-Read Buffer Sharing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4D4EACCC-5AD5-4A44-B15E-885F3EB33F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2879609"/>
              </p:ext>
            </p:extLst>
          </p:nvPr>
        </p:nvGraphicFramePr>
        <p:xfrm>
          <a:off x="6428880" y="3460175"/>
          <a:ext cx="5151251" cy="30715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F6D73857-4CDF-A84E-AADB-6E73718FD445}"/>
              </a:ext>
            </a:extLst>
          </p:cNvPr>
          <p:cNvGrpSpPr/>
          <p:nvPr/>
        </p:nvGrpSpPr>
        <p:grpSpPr>
          <a:xfrm>
            <a:off x="8678995" y="3808985"/>
            <a:ext cx="2426867" cy="1967069"/>
            <a:chOff x="5770425" y="3449062"/>
            <a:chExt cx="2426867" cy="196706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5DAB6D5-D92E-D34C-ABC3-B36E72A0FB66}"/>
                </a:ext>
              </a:extLst>
            </p:cNvPr>
            <p:cNvSpPr/>
            <p:nvPr/>
          </p:nvSpPr>
          <p:spPr>
            <a:xfrm rot="21132714">
              <a:off x="5770425" y="5111331"/>
              <a:ext cx="1943608" cy="304800"/>
            </a:xfrm>
            <a:prstGeom prst="ellipse">
              <a:avLst/>
            </a:prstGeom>
            <a:solidFill>
              <a:schemeClr val="accent2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811BFEA-A15D-BC41-BB89-74C27AE99F83}"/>
                </a:ext>
              </a:extLst>
            </p:cNvPr>
            <p:cNvSpPr/>
            <p:nvPr/>
          </p:nvSpPr>
          <p:spPr>
            <a:xfrm rot="16705595">
              <a:off x="7250837" y="4090717"/>
              <a:ext cx="1588110" cy="304800"/>
            </a:xfrm>
            <a:prstGeom prst="ellipse">
              <a:avLst/>
            </a:prstGeom>
            <a:solidFill>
              <a:schemeClr val="accent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747BCC3-2A1E-F446-9882-261D8E90FBF1}"/>
              </a:ext>
            </a:extLst>
          </p:cNvPr>
          <p:cNvSpPr txBox="1"/>
          <p:nvPr/>
        </p:nvSpPr>
        <p:spPr>
          <a:xfrm>
            <a:off x="10418155" y="5714634"/>
            <a:ext cx="1463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rgbClr val="80766E"/>
                </a:solidFill>
              </a:rPr>
              <a:t>Getting queued up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CE9613-E2D3-754D-956C-370E79C23178}"/>
              </a:ext>
            </a:extLst>
          </p:cNvPr>
          <p:cNvSpPr txBox="1"/>
          <p:nvPr/>
        </p:nvSpPr>
        <p:spPr>
          <a:xfrm>
            <a:off x="9916593" y="4144422"/>
            <a:ext cx="8588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rgbClr val="80766E"/>
                </a:solidFill>
              </a:rPr>
              <a:t>Saturated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6B5E1AC-AB39-FD42-B71C-7D61A1F6FC6F}"/>
              </a:ext>
            </a:extLst>
          </p:cNvPr>
          <p:cNvCxnSpPr>
            <a:cxnSpLocks/>
          </p:cNvCxnSpPr>
          <p:nvPr/>
        </p:nvCxnSpPr>
        <p:spPr>
          <a:xfrm>
            <a:off x="10438713" y="4356297"/>
            <a:ext cx="275755" cy="132519"/>
          </a:xfrm>
          <a:prstGeom prst="straightConnector1">
            <a:avLst/>
          </a:prstGeom>
          <a:ln>
            <a:solidFill>
              <a:srgbClr val="8076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BC2BBE-F9DF-664F-87F9-015CF5482DCC}"/>
              </a:ext>
            </a:extLst>
          </p:cNvPr>
          <p:cNvCxnSpPr>
            <a:cxnSpLocks/>
          </p:cNvCxnSpPr>
          <p:nvPr/>
        </p:nvCxnSpPr>
        <p:spPr>
          <a:xfrm flipH="1" flipV="1">
            <a:off x="10236019" y="5709824"/>
            <a:ext cx="252345" cy="133697"/>
          </a:xfrm>
          <a:prstGeom prst="straightConnector1">
            <a:avLst/>
          </a:prstGeom>
          <a:ln>
            <a:solidFill>
              <a:srgbClr val="8076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B4B784A-C76E-D141-9E82-6C9A63CAE874}"/>
              </a:ext>
            </a:extLst>
          </p:cNvPr>
          <p:cNvSpPr txBox="1">
            <a:spLocks/>
          </p:cNvSpPr>
          <p:nvPr/>
        </p:nvSpPr>
        <p:spPr>
          <a:xfrm>
            <a:off x="758754" y="1837944"/>
            <a:ext cx="10668269" cy="4261104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799" b="0" i="0" kern="1200">
                <a:solidFill>
                  <a:schemeClr val="tx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  <a:lvl2pPr marL="365650" marR="0" indent="-182825" algn="l" defTabSz="914126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799" b="0" i="0" kern="1200">
                <a:solidFill>
                  <a:schemeClr val="tx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2pPr>
            <a:lvl3pPr marL="731301" marR="0" indent="-182825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20000"/>
              <a:buFont typeface="System Font Regular"/>
              <a:buChar char="-"/>
              <a:tabLst/>
              <a:defRPr sz="16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096951" marR="0" indent="-182825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System Font Regular"/>
              <a:buChar char="◦"/>
              <a:tabLst/>
              <a:defRPr sz="14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462601" marR="0" indent="-182825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1828251" indent="-182825" algn="l" defTabSz="914126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20000"/>
              <a:buFont typeface="System Font Regular"/>
              <a:buChar char="-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2193902" indent="-182825" algn="l" defTabSz="914126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System Font Regular"/>
              <a:buChar char="◦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Cache Fusion latency is usually not a problem when the load is light.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LMS’s processes incoming requests one-by-one, so </a:t>
            </a:r>
            <a:r>
              <a:rPr lang="en-US" sz="1800" dirty="0">
                <a:solidFill>
                  <a:schemeClr val="accent1"/>
                </a:solidFill>
              </a:rPr>
              <a:t>requests will queue up under high load</a:t>
            </a:r>
            <a:r>
              <a:rPr lang="en-US" sz="1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Once LMS’s are saturated, queueing becomes worse leading to bad overall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This could happen during a load spike.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LMS’s run in SCHED_RR to minimize this risk.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One “sick” instance may impact the entire cluster.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One can alleviate the issue by increasing the</a:t>
            </a:r>
            <a:br>
              <a:rPr lang="en-US" sz="1800" dirty="0"/>
            </a:br>
            <a:r>
              <a:rPr lang="en-US" sz="1800" dirty="0"/>
              <a:t># of LMS’s.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u="sng" dirty="0">
                <a:solidFill>
                  <a:schemeClr val="accent1"/>
                </a:solidFill>
              </a:rPr>
              <a:t>Deterministic performance under high load</a:t>
            </a:r>
            <a:br>
              <a:rPr lang="en-US" sz="1800" b="1" u="sng" dirty="0">
                <a:solidFill>
                  <a:schemeClr val="accent1"/>
                </a:solidFill>
              </a:rPr>
            </a:br>
            <a:r>
              <a:rPr lang="en-US" sz="1800" b="1" u="sng" dirty="0">
                <a:solidFill>
                  <a:schemeClr val="accent1"/>
                </a:solidFill>
              </a:rPr>
              <a:t>is usually very important in the real world.</a:t>
            </a:r>
          </a:p>
        </p:txBody>
      </p:sp>
    </p:spTree>
    <p:extLst>
      <p:ext uri="{BB962C8B-B14F-4D97-AF65-F5344CB8AC3E}">
        <p14:creationId xmlns:p14="http://schemas.microsoft.com/office/powerpoint/2010/main" val="355923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C4521A-3758-7349-AEAD-8EE902C98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AEE842-2692-E146-A3B5-D094BAEF17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– Oracle Internal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F01864-16B2-DA46-A96D-2D77047152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can happen if LMS’s become saturated?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6E5110-C638-7E44-9D89-6F2D7258D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Lots of Disk IO and Read-Read Buffer Sharing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99A6F3E-F0A4-A947-943E-808039A7B5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739373"/>
              </p:ext>
            </p:extLst>
          </p:nvPr>
        </p:nvGraphicFramePr>
        <p:xfrm>
          <a:off x="1626834" y="2690234"/>
          <a:ext cx="8932107" cy="3649358"/>
        </p:xfrm>
        <a:graphic>
          <a:graphicData uri="http://schemas.openxmlformats.org/drawingml/2006/table">
            <a:tbl>
              <a:tblPr/>
              <a:tblGrid>
                <a:gridCol w="2713382">
                  <a:extLst>
                    <a:ext uri="{9D8B030D-6E8A-4147-A177-3AD203B41FA5}">
                      <a16:colId xmlns:a16="http://schemas.microsoft.com/office/drawing/2014/main" val="3764074583"/>
                    </a:ext>
                  </a:extLst>
                </a:gridCol>
                <a:gridCol w="1165623">
                  <a:extLst>
                    <a:ext uri="{9D8B030D-6E8A-4147-A177-3AD203B41FA5}">
                      <a16:colId xmlns:a16="http://schemas.microsoft.com/office/drawing/2014/main" val="2250557009"/>
                    </a:ext>
                  </a:extLst>
                </a:gridCol>
                <a:gridCol w="1165623">
                  <a:extLst>
                    <a:ext uri="{9D8B030D-6E8A-4147-A177-3AD203B41FA5}">
                      <a16:colId xmlns:a16="http://schemas.microsoft.com/office/drawing/2014/main" val="1972313932"/>
                    </a:ext>
                  </a:extLst>
                </a:gridCol>
                <a:gridCol w="1165623">
                  <a:extLst>
                    <a:ext uri="{9D8B030D-6E8A-4147-A177-3AD203B41FA5}">
                      <a16:colId xmlns:a16="http://schemas.microsoft.com/office/drawing/2014/main" val="2089708317"/>
                    </a:ext>
                  </a:extLst>
                </a:gridCol>
                <a:gridCol w="1165623">
                  <a:extLst>
                    <a:ext uri="{9D8B030D-6E8A-4147-A177-3AD203B41FA5}">
                      <a16:colId xmlns:a16="http://schemas.microsoft.com/office/drawing/2014/main" val="1127408391"/>
                    </a:ext>
                  </a:extLst>
                </a:gridCol>
                <a:gridCol w="1556233">
                  <a:extLst>
                    <a:ext uri="{9D8B030D-6E8A-4147-A177-3AD203B41FA5}">
                      <a16:colId xmlns:a16="http://schemas.microsoft.com/office/drawing/2014/main" val="3563702407"/>
                    </a:ext>
                  </a:extLst>
                </a:gridCol>
              </a:tblGrid>
              <a:tr h="188195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Event</a:t>
                      </a:r>
                    </a:p>
                  </a:txBody>
                  <a:tcPr marL="38100" marR="3810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Waits</a:t>
                      </a:r>
                    </a:p>
                  </a:txBody>
                  <a:tcPr marL="38100" marR="3810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Total Wait Time (sec)</a:t>
                      </a:r>
                    </a:p>
                  </a:txBody>
                  <a:tcPr marL="38100" marR="3810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Avg Wait</a:t>
                      </a:r>
                    </a:p>
                  </a:txBody>
                  <a:tcPr marL="38100" marR="3810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% DB time</a:t>
                      </a:r>
                    </a:p>
                  </a:txBody>
                  <a:tcPr marL="38100" marR="3810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Wait Class</a:t>
                      </a:r>
                    </a:p>
                  </a:txBody>
                  <a:tcPr marL="38100" marR="3810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6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882158"/>
                  </a:ext>
                </a:extLst>
              </a:tr>
              <a:tr h="199853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gc cr grant congested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89,808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10.9K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120.92ms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25.9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Cluster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942216"/>
                  </a:ext>
                </a:extLst>
              </a:tr>
              <a:tr h="199853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gc cr multi block grant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199,188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8518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42.76ms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20.3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Cluster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473566"/>
                  </a:ext>
                </a:extLst>
              </a:tr>
              <a:tr h="199853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gc cr grant busy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1,078,089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7945.1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7.37ms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19.0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Cluster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151384"/>
                  </a:ext>
                </a:extLst>
              </a:tr>
              <a:tr h="133539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DB CPU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5327.7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12.7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404212"/>
                  </a:ext>
                </a:extLst>
              </a:tr>
              <a:tr h="359734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cell single block physical read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7,679,091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4719.9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614.65us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11.3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User I/O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133195"/>
                  </a:ext>
                </a:extLst>
              </a:tr>
              <a:tr h="199853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gc cr grant 2-way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2,636,614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2619.8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.99ms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Cluster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74487"/>
                  </a:ext>
                </a:extLst>
              </a:tr>
              <a:tr h="199853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log file sync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1,177,066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2207.2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1.88ms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Commit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734236"/>
                  </a:ext>
                </a:extLst>
              </a:tr>
              <a:tr h="199853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gc current grant busy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44,165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353.1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8.00ms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Cluster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129566"/>
                  </a:ext>
                </a:extLst>
              </a:tr>
              <a:tr h="279794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gc current grant congested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2,328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282.9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121.50ms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.7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Cluster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298690"/>
                  </a:ext>
                </a:extLst>
              </a:tr>
              <a:tr h="359734"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cell list of blocks physical read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198,931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175.5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882.45us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User I/O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75204"/>
                  </a:ext>
                </a:extLst>
              </a:tr>
            </a:tbl>
          </a:graphicData>
        </a:graphic>
      </p:graphicFrame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6E15D93-15DC-284D-9937-E79043D97F5C}"/>
              </a:ext>
            </a:extLst>
          </p:cNvPr>
          <p:cNvSpPr txBox="1">
            <a:spLocks/>
          </p:cNvSpPr>
          <p:nvPr/>
        </p:nvSpPr>
        <p:spPr>
          <a:xfrm>
            <a:off x="758754" y="1837944"/>
            <a:ext cx="10668269" cy="4261104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799" b="0" i="0" kern="1200">
                <a:solidFill>
                  <a:schemeClr val="tx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  <a:lvl2pPr marL="365650" marR="0" indent="-182825" algn="l" defTabSz="914126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799" b="0" i="0" kern="1200">
                <a:solidFill>
                  <a:schemeClr val="tx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2pPr>
            <a:lvl3pPr marL="731301" marR="0" indent="-182825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20000"/>
              <a:buFont typeface="System Font Regular"/>
              <a:buChar char="-"/>
              <a:tabLst/>
              <a:defRPr sz="16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096951" marR="0" indent="-182825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System Font Regular"/>
              <a:buChar char="◦"/>
              <a:tabLst/>
              <a:defRPr sz="14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462601" marR="0" indent="-182825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1828251" indent="-182825" algn="l" defTabSz="914126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20000"/>
              <a:buFont typeface="System Font Regular"/>
              <a:buChar char="-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2193902" indent="-182825" algn="l" defTabSz="914126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System Font Regular"/>
              <a:buChar char="◦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5"/>
                </a:solidFill>
              </a:rPr>
              <a:t>From internal testing (19c)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Linux issue caused scheduling delays for some LMS’s, leading to horrible latencies.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B5B8EC-C83A-3043-9A70-196D6852975E}"/>
              </a:ext>
            </a:extLst>
          </p:cNvPr>
          <p:cNvSpPr/>
          <p:nvPr/>
        </p:nvSpPr>
        <p:spPr>
          <a:xfrm flipV="1">
            <a:off x="1626834" y="3212847"/>
            <a:ext cx="8198069" cy="245494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9B7C8F-5508-E14E-9B2B-012373FC766B}"/>
              </a:ext>
            </a:extLst>
          </p:cNvPr>
          <p:cNvSpPr/>
          <p:nvPr/>
        </p:nvSpPr>
        <p:spPr>
          <a:xfrm flipV="1">
            <a:off x="1626833" y="5708841"/>
            <a:ext cx="8198069" cy="245494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45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7AD453-8F62-5B45-BA0D-A077CD7C36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6C8B5C-B831-F04D-8882-F929C7D2E2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– Oracle Internal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E80CC8-8512-5545-8760-62FE94F8E5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Redo needs to be flushed before LMS is able to send a </a:t>
            </a:r>
            <a:r>
              <a:rPr lang="en-US" dirty="0">
                <a:solidFill>
                  <a:schemeClr val="accent1"/>
                </a:solidFill>
              </a:rPr>
              <a:t>dirty buffer </a:t>
            </a:r>
            <a:r>
              <a:rPr lang="en-US" dirty="0"/>
              <a:t>to a requestor.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Redo I/O latency becomes the bottleneck for workloads that do lots of write-write data sharing.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gc</a:t>
            </a:r>
            <a:r>
              <a:rPr lang="en-US" dirty="0"/>
              <a:t> current block busy” waits correspond to delayed block transfers due to I/O wait.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sessions may wait for the same block under “</a:t>
            </a:r>
            <a:r>
              <a:rPr lang="en-US" dirty="0" err="1"/>
              <a:t>gc</a:t>
            </a:r>
            <a:r>
              <a:rPr lang="en-US" dirty="0"/>
              <a:t> buffer busy” under high concurrency.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Faster REDO flush would improve overall performance.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B6E4952-99D0-E841-9D30-65BCA502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Slow REDO Log Flush IO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9DED21-2588-7B49-8B27-97229F7F84DB}"/>
              </a:ext>
            </a:extLst>
          </p:cNvPr>
          <p:cNvSpPr/>
          <p:nvPr/>
        </p:nvSpPr>
        <p:spPr>
          <a:xfrm>
            <a:off x="1681899" y="3828230"/>
            <a:ext cx="8821978" cy="1600438"/>
          </a:xfrm>
          <a:prstGeom prst="rect">
            <a:avLst/>
          </a:prstGeom>
          <a:solidFill>
            <a:srgbClr val="41817E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                     Total Wait       Wait   % DB Wait</a:t>
            </a:r>
          </a:p>
          <a:p>
            <a:r>
              <a:rPr lang="en-US" sz="1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Event                                Waits Time (sec)    Avg(</a:t>
            </a:r>
            <a:r>
              <a:rPr lang="en-US" sz="14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ms</a:t>
            </a:r>
            <a:r>
              <a:rPr lang="en-US" sz="1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  time Class</a:t>
            </a:r>
          </a:p>
          <a:p>
            <a:r>
              <a:rPr lang="en-US" sz="1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------------------------------ ----------- ---------- ---------- ------ --------</a:t>
            </a:r>
          </a:p>
          <a:p>
            <a:r>
              <a:rPr lang="en-US" sz="14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gc</a:t>
            </a:r>
            <a:r>
              <a:rPr lang="en-US" sz="1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buffer busy release           5,947,826     4513.7       0.76   75.5 Cluster</a:t>
            </a:r>
          </a:p>
          <a:p>
            <a:r>
              <a:rPr lang="en-US" sz="1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DB CPU                                          551.9               9.2</a:t>
            </a:r>
          </a:p>
          <a:p>
            <a:r>
              <a:rPr lang="en-US" sz="14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gc</a:t>
            </a:r>
            <a:r>
              <a:rPr lang="en-US" sz="1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current block busy              588,171        296       0.50    4.9 Cluster</a:t>
            </a:r>
          </a:p>
          <a:p>
            <a:r>
              <a:rPr lang="en-US" sz="14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gc</a:t>
            </a:r>
            <a:r>
              <a:rPr lang="en-US" sz="1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buffer busy acquire             459,788        247       0.54    4.1 Cluster</a:t>
            </a:r>
            <a:endParaRPr lang="en-US" sz="1400" dirty="0">
              <a:solidFill>
                <a:schemeClr val="bg1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EABA4E-65DD-954E-BD18-A01EBCC8E84D}"/>
              </a:ext>
            </a:extLst>
          </p:cNvPr>
          <p:cNvSpPr/>
          <p:nvPr/>
        </p:nvSpPr>
        <p:spPr>
          <a:xfrm>
            <a:off x="1594339" y="4900247"/>
            <a:ext cx="7162800" cy="271829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0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7AD453-8F62-5B45-BA0D-A077CD7C36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6C8B5C-B831-F04D-8882-F929C7D2E2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– Oracle Internal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E80CC8-8512-5545-8760-62FE94F8E5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8754" y="1782524"/>
            <a:ext cx="10668269" cy="426110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Transaction and or data locality/affinity  not working after instance failure.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Connection Storms Increase pressure and contention on resources.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B6E4952-99D0-E841-9D30-65BCA502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Service-to-Instance Affinity broken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A48447-8DE9-1E4D-BCB0-BEE65C2113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8"/>
          <a:stretch/>
        </p:blipFill>
        <p:spPr>
          <a:xfrm>
            <a:off x="6498992" y="2682630"/>
            <a:ext cx="4626207" cy="1763282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B37849-713A-004D-B2CF-94B9F7E07E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81"/>
          <a:stretch/>
        </p:blipFill>
        <p:spPr>
          <a:xfrm>
            <a:off x="798512" y="2581031"/>
            <a:ext cx="4891321" cy="17799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B123004-807D-4244-9210-F87277574172}"/>
              </a:ext>
            </a:extLst>
          </p:cNvPr>
          <p:cNvSpPr/>
          <p:nvPr/>
        </p:nvSpPr>
        <p:spPr>
          <a:xfrm>
            <a:off x="6350000" y="3083671"/>
            <a:ext cx="4991099" cy="551460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EABA4E-65DD-954E-BD18-A01EBCC8E84D}"/>
              </a:ext>
            </a:extLst>
          </p:cNvPr>
          <p:cNvSpPr/>
          <p:nvPr/>
        </p:nvSpPr>
        <p:spPr>
          <a:xfrm>
            <a:off x="381000" y="3016709"/>
            <a:ext cx="5753100" cy="29139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6D59C52-50C4-D444-8F1A-8110991C6B97}"/>
              </a:ext>
            </a:extLst>
          </p:cNvPr>
          <p:cNvCxnSpPr/>
          <p:nvPr/>
        </p:nvCxnSpPr>
        <p:spPr>
          <a:xfrm flipH="1" flipV="1">
            <a:off x="4170218" y="3546230"/>
            <a:ext cx="1233055" cy="214052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F3EDCA5-80D2-E74C-97EA-11373EF8127B}"/>
              </a:ext>
            </a:extLst>
          </p:cNvPr>
          <p:cNvCxnSpPr/>
          <p:nvPr/>
        </p:nvCxnSpPr>
        <p:spPr>
          <a:xfrm flipV="1">
            <a:off x="5403273" y="3428466"/>
            <a:ext cx="4073236" cy="225829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8F7918C-1424-894D-A436-F81CA31DFC04}"/>
              </a:ext>
            </a:extLst>
          </p:cNvPr>
          <p:cNvSpPr txBox="1"/>
          <p:nvPr/>
        </p:nvSpPr>
        <p:spPr>
          <a:xfrm>
            <a:off x="1842655" y="4837369"/>
            <a:ext cx="199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Rebalance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12C90F-DA8D-9A4A-93CB-F978688F5496}"/>
              </a:ext>
            </a:extLst>
          </p:cNvPr>
          <p:cNvSpPr txBox="1"/>
          <p:nvPr/>
        </p:nvSpPr>
        <p:spPr>
          <a:xfrm>
            <a:off x="8007927" y="4837367"/>
            <a:ext cx="1837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Rebalance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65674-B098-0546-A39B-7615CCA8526B}"/>
              </a:ext>
            </a:extLst>
          </p:cNvPr>
          <p:cNvSpPr txBox="1"/>
          <p:nvPr/>
        </p:nvSpPr>
        <p:spPr>
          <a:xfrm>
            <a:off x="2755900" y="5921130"/>
            <a:ext cx="635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the change  in Wait time distribution and avg wait time</a:t>
            </a:r>
          </a:p>
        </p:txBody>
      </p:sp>
    </p:spTree>
    <p:extLst>
      <p:ext uri="{BB962C8B-B14F-4D97-AF65-F5344CB8AC3E}">
        <p14:creationId xmlns:p14="http://schemas.microsoft.com/office/powerpoint/2010/main" val="70567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3A4EED-6FD2-CD4E-BE8D-22E650BD82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0D9D00-50C2-3F4D-BC21-5A609F361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– Oracle Internal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146B60-15DE-764C-9C40-59C6326F08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Long running batch jobs &amp; concurrent queries against the same 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Query has to do block cleanout.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Lots of </a:t>
            </a:r>
            <a:r>
              <a:rPr lang="en-US" sz="1800" dirty="0">
                <a:solidFill>
                  <a:schemeClr val="accent1"/>
                </a:solidFill>
              </a:rPr>
              <a:t>transaction metadata</a:t>
            </a:r>
            <a:r>
              <a:rPr lang="en-US" sz="1800" dirty="0"/>
              <a:t> (undo header blocks) have to be fetched from remote instances.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 large bottleneck seen in Oracle E-Business Suite (EBS).</a:t>
            </a:r>
          </a:p>
          <a:p>
            <a:pPr marL="651400" lvl="1" indent="-285750"/>
            <a:r>
              <a:rPr lang="en-US" sz="1800" dirty="0">
                <a:solidFill>
                  <a:schemeClr val="accent1"/>
                </a:solidFill>
              </a:rPr>
              <a:t>66%</a:t>
            </a:r>
            <a:r>
              <a:rPr lang="en-US" sz="1800" dirty="0"/>
              <a:t> of the overall block traffic are for these metadata blocks in the following example.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38C0B84-43EE-B040-AF03-3055ABD28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Long Running Transactions with Concurrent Queries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073F2B-3626-AC46-934E-886A12B26AA9}"/>
              </a:ext>
            </a:extLst>
          </p:cNvPr>
          <p:cNvSpPr/>
          <p:nvPr/>
        </p:nvSpPr>
        <p:spPr>
          <a:xfrm>
            <a:off x="1871757" y="3687556"/>
            <a:ext cx="8442262" cy="2031325"/>
          </a:xfrm>
          <a:prstGeom prst="rect">
            <a:avLst/>
          </a:prstGeom>
          <a:solidFill>
            <a:srgbClr val="41817E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              CR                         Current</a:t>
            </a:r>
          </a:p>
          <a:p>
            <a:r>
              <a:rPr lang="en-US" sz="1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              ----------------------------- -----------------------------</a:t>
            </a:r>
          </a:p>
          <a:p>
            <a:r>
              <a:rPr lang="en-US" sz="1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 Block         Blocks      %      %      %   Blocks      %      %      %</a:t>
            </a:r>
          </a:p>
          <a:p>
            <a:r>
              <a:rPr lang="en-US" sz="1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No Class       Received  </a:t>
            </a:r>
            <a:r>
              <a:rPr lang="en-US" sz="14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Immed</a:t>
            </a:r>
            <a:r>
              <a:rPr lang="en-US" sz="1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Busy </a:t>
            </a:r>
            <a:r>
              <a:rPr lang="en-US" sz="14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Congst</a:t>
            </a:r>
            <a:r>
              <a:rPr lang="en-US" sz="1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Received  </a:t>
            </a:r>
            <a:r>
              <a:rPr lang="en-US" sz="14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Immed</a:t>
            </a:r>
            <a:r>
              <a:rPr lang="en-US" sz="1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Busy </a:t>
            </a:r>
            <a:r>
              <a:rPr lang="en-US" sz="14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Congst</a:t>
            </a:r>
            <a:endParaRPr lang="en-US" sz="1400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---- ----------- -------- ------ ------ ------ -------- ------ ------ ------</a:t>
            </a:r>
          </a:p>
          <a:p>
            <a:r>
              <a:rPr lang="en-US" sz="1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2 undo header  697,283   98.9    1.1     .0    1,512   98.7    1.3     .0</a:t>
            </a:r>
          </a:p>
          <a:p>
            <a:r>
              <a:rPr lang="en-US" sz="1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2 data block   143,563   55.7   44.3     .0  178,039   73.4   26.6     .0</a:t>
            </a:r>
          </a:p>
          <a:p>
            <a:r>
              <a:rPr lang="en-US" sz="1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2 undo block    39,667   96.6    3.4     .0        0    N/A    N/A    N/A</a:t>
            </a:r>
          </a:p>
          <a:p>
            <a:r>
              <a:rPr lang="en-US" sz="1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  2 Others           214   99.5     .5     .0      476   98.3    1.7     .0</a:t>
            </a:r>
            <a:endParaRPr lang="en-US" sz="1400" dirty="0">
              <a:solidFill>
                <a:schemeClr val="bg1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10EEE3-A643-AF43-8512-E17613D6ACEC}"/>
              </a:ext>
            </a:extLst>
          </p:cNvPr>
          <p:cNvSpPr/>
          <p:nvPr/>
        </p:nvSpPr>
        <p:spPr>
          <a:xfrm>
            <a:off x="2077107" y="4791075"/>
            <a:ext cx="2669705" cy="228600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83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3A4EED-6FD2-CD4E-BE8D-22E650BD82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0D9D00-50C2-3F4D-BC21-5A609F361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– Oracle Internal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146B60-15DE-764C-9C40-59C6326F08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DLM locking structures (lock hash tables) are </a:t>
            </a:r>
            <a:r>
              <a:rPr lang="en-US" sz="1800" dirty="0">
                <a:solidFill>
                  <a:schemeClr val="accent1"/>
                </a:solidFill>
              </a:rPr>
              <a:t>sized statically at instance/PDB startup</a:t>
            </a:r>
            <a:r>
              <a:rPr lang="en-US" sz="1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If they are sized too small, the system may suffer latch contention on the following latches:</a:t>
            </a:r>
          </a:p>
          <a:p>
            <a:pPr marL="651400" lvl="1" indent="-285750"/>
            <a:r>
              <a:rPr lang="en-US" i="1" dirty="0"/>
              <a:t>latch: </a:t>
            </a:r>
            <a:r>
              <a:rPr lang="en-US" i="1" dirty="0" err="1"/>
              <a:t>ges</a:t>
            </a:r>
            <a:r>
              <a:rPr lang="en-US" i="1" dirty="0"/>
              <a:t> resource hash list</a:t>
            </a:r>
          </a:p>
          <a:p>
            <a:pPr marL="651400" lvl="1" indent="-285750"/>
            <a:r>
              <a:rPr lang="en-US" i="1" dirty="0"/>
              <a:t>latch: </a:t>
            </a:r>
            <a:r>
              <a:rPr lang="en-US" i="1" dirty="0" err="1"/>
              <a:t>gcs</a:t>
            </a:r>
            <a:r>
              <a:rPr lang="en-US" i="1" dirty="0"/>
              <a:t> resource hash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 known performance issue with PDB’s since Oracle 18c:</a:t>
            </a:r>
          </a:p>
          <a:p>
            <a:pPr marL="651400" lvl="1" indent="-285750"/>
            <a:r>
              <a:rPr lang="en-US" i="1" dirty="0">
                <a:hlinkClick r:id="rId3"/>
              </a:rPr>
              <a:t>Performance Issues when using PDBs with Oracle RAC 19c and 18c (Doc ID 2644243.1)</a:t>
            </a:r>
            <a:endParaRPr lang="en-US" i="1" dirty="0"/>
          </a:p>
          <a:p>
            <a:pPr marL="285750" indent="-285750"/>
            <a:endParaRPr lang="en-US" b="1" dirty="0">
              <a:solidFill>
                <a:schemeClr val="accent5"/>
              </a:solidFill>
            </a:endParaRPr>
          </a:p>
          <a:p>
            <a:pPr marL="285750" indent="-285750"/>
            <a:r>
              <a:rPr lang="en-US" b="1" dirty="0">
                <a:solidFill>
                  <a:schemeClr val="accent5"/>
                </a:solidFill>
              </a:rPr>
              <a:t>From a customer escalation (18c)</a:t>
            </a:r>
          </a:p>
          <a:p>
            <a:pPr marL="285750" indent="-285750"/>
            <a:endParaRPr lang="en-US" i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38C0B84-43EE-B040-AF03-3055ABD28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PDB Sizing Issues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CDA9FB0-7E95-AF41-AF03-C0AF82DAF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418227"/>
              </p:ext>
            </p:extLst>
          </p:nvPr>
        </p:nvGraphicFramePr>
        <p:xfrm>
          <a:off x="1412142" y="4553008"/>
          <a:ext cx="9361366" cy="1802130"/>
        </p:xfrm>
        <a:graphic>
          <a:graphicData uri="http://schemas.openxmlformats.org/drawingml/2006/table">
            <a:tbl>
              <a:tblPr/>
              <a:tblGrid>
                <a:gridCol w="2468196">
                  <a:extLst>
                    <a:ext uri="{9D8B030D-6E8A-4147-A177-3AD203B41FA5}">
                      <a16:colId xmlns:a16="http://schemas.microsoft.com/office/drawing/2014/main" val="1585756938"/>
                    </a:ext>
                  </a:extLst>
                </a:gridCol>
                <a:gridCol w="1378634">
                  <a:extLst>
                    <a:ext uri="{9D8B030D-6E8A-4147-A177-3AD203B41FA5}">
                      <a16:colId xmlns:a16="http://schemas.microsoft.com/office/drawing/2014/main" val="2984321903"/>
                    </a:ext>
                  </a:extLst>
                </a:gridCol>
                <a:gridCol w="1378634">
                  <a:extLst>
                    <a:ext uri="{9D8B030D-6E8A-4147-A177-3AD203B41FA5}">
                      <a16:colId xmlns:a16="http://schemas.microsoft.com/office/drawing/2014/main" val="2305462781"/>
                    </a:ext>
                  </a:extLst>
                </a:gridCol>
                <a:gridCol w="1378634">
                  <a:extLst>
                    <a:ext uri="{9D8B030D-6E8A-4147-A177-3AD203B41FA5}">
                      <a16:colId xmlns:a16="http://schemas.microsoft.com/office/drawing/2014/main" val="3630568358"/>
                    </a:ext>
                  </a:extLst>
                </a:gridCol>
                <a:gridCol w="1378634">
                  <a:extLst>
                    <a:ext uri="{9D8B030D-6E8A-4147-A177-3AD203B41FA5}">
                      <a16:colId xmlns:a16="http://schemas.microsoft.com/office/drawing/2014/main" val="2577894255"/>
                    </a:ext>
                  </a:extLst>
                </a:gridCol>
                <a:gridCol w="1378634">
                  <a:extLst>
                    <a:ext uri="{9D8B030D-6E8A-4147-A177-3AD203B41FA5}">
                      <a16:colId xmlns:a16="http://schemas.microsoft.com/office/drawing/2014/main" val="37900801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Event</a:t>
                      </a:r>
                    </a:p>
                  </a:txBody>
                  <a:tcPr marL="38100" marR="3810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Waits</a:t>
                      </a:r>
                    </a:p>
                  </a:txBody>
                  <a:tcPr marL="38100" marR="3810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Total Wait Time (sec)</a:t>
                      </a:r>
                    </a:p>
                  </a:txBody>
                  <a:tcPr marL="38100" marR="3810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Avg Wait</a:t>
                      </a:r>
                    </a:p>
                  </a:txBody>
                  <a:tcPr marL="38100" marR="3810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% DB time</a:t>
                      </a:r>
                    </a:p>
                  </a:txBody>
                  <a:tcPr marL="38100" marR="3810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Wait Class</a:t>
                      </a:r>
                    </a:p>
                  </a:txBody>
                  <a:tcPr marL="38100" marR="3810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6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237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DB CPU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671.7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31.3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463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latch: ges resource hash list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520,732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551.7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1.06ms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25.7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Other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996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log file sync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389,278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401.6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1.03ms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18.7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Commit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5562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enq: HW - contention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7,223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256.4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35.49ms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11.9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Configuration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609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enq: US - contention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25,985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167.2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6.43ms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Other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36309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65A4418E-9811-5D4A-BD0D-07B80DFE792B}"/>
              </a:ext>
            </a:extLst>
          </p:cNvPr>
          <p:cNvSpPr/>
          <p:nvPr/>
        </p:nvSpPr>
        <p:spPr>
          <a:xfrm>
            <a:off x="1412142" y="5216769"/>
            <a:ext cx="8868996" cy="338049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62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A81F84-F1F4-864B-B26A-F9305DECB2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2F323D-17AB-E245-83F7-0B80DD9C88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– Oracle Internal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4291F0-D7DE-0640-8898-7DCAC9592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7896" y="3397254"/>
            <a:ext cx="439838" cy="395562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9471FC-2C93-0441-B3C6-9FC785C53C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3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98B1E9-5298-414A-B655-911CE6FDFF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1EF810E-C7F6-BA4F-832E-1C3C8AC67B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665FCD-2167-DA4C-BDA8-1FC821ADC3D8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/>
              <a:t>Diagnostic Information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D35F538-ADE7-E243-87FF-FD8EC96CEEED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Common RAC Performance Bottlenecks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DAAE242-D76E-B74C-91DE-E4ABC6D4690A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Common Cache Fusion Messaging Patterns &amp; Wait Events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CBFB3DA-55DB-D344-BC01-E45148F6D2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Introduction to RAC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341DE27-55BA-5C47-B8EA-452A6425F9D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A08C661-DCAA-E848-BA35-000B0F27F755}"/>
              </a:ext>
            </a:extLst>
          </p:cNvPr>
          <p:cNvSpPr txBox="1">
            <a:spLocks/>
          </p:cNvSpPr>
          <p:nvPr/>
        </p:nvSpPr>
        <p:spPr>
          <a:xfrm>
            <a:off x="767896" y="3916428"/>
            <a:ext cx="439838" cy="39556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marR="0" indent="0" algn="ctr" defTabSz="914126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999" b="0" i="0" kern="1200">
                <a:solidFill>
                  <a:schemeClr val="accent5"/>
                </a:solidFill>
                <a:latin typeface="Georgia" panose="02040502050405020303" pitchFamily="18" charset="0"/>
                <a:ea typeface="+mn-ea"/>
                <a:cs typeface="Oracle Sans" panose="020B0503020204020204" pitchFamily="34" charset="0"/>
              </a:defRPr>
            </a:lvl1pPr>
            <a:lvl2pPr marL="365650" marR="0" indent="-182825" algn="l" defTabSz="914126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799" b="0" i="0" kern="1200">
                <a:solidFill>
                  <a:schemeClr val="tx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2pPr>
            <a:lvl3pPr marL="731301" marR="0" indent="-182825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20000"/>
              <a:buFont typeface="System Font Regular"/>
              <a:buChar char="-"/>
              <a:tabLst/>
              <a:defRPr sz="16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096951" marR="0" indent="-182825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System Font Regular"/>
              <a:buChar char="◦"/>
              <a:tabLst/>
              <a:defRPr sz="14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462601" marR="0" indent="-182825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1828251" indent="-182825" algn="l" defTabSz="914126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20000"/>
              <a:buFont typeface="System Font Regular"/>
              <a:buChar char="-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2193902" indent="-182825" algn="l" defTabSz="914126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System Font Regular"/>
              <a:buChar char="◦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5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EA3C0867-1CAF-184C-8007-4AD02EF32EB3}"/>
              </a:ext>
            </a:extLst>
          </p:cNvPr>
          <p:cNvSpPr txBox="1">
            <a:spLocks/>
          </p:cNvSpPr>
          <p:nvPr/>
        </p:nvSpPr>
        <p:spPr>
          <a:xfrm>
            <a:off x="1371054" y="3916403"/>
            <a:ext cx="10049875" cy="39556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70000"/>
              <a:buFont typeface="Arial" panose="020B0604020202020204" pitchFamily="34" charset="0"/>
              <a:buNone/>
              <a:tabLst/>
              <a:defRPr sz="2399" b="0" i="0" kern="1200">
                <a:solidFill>
                  <a:schemeClr val="tx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063" marR="0" indent="0" algn="l" defTabSz="914126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999" b="0" i="0" kern="1200">
                <a:solidFill>
                  <a:schemeClr val="tx1">
                    <a:tint val="75000"/>
                  </a:schemeClr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2pPr>
            <a:lvl3pPr marL="914126" marR="0" indent="0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20000"/>
              <a:buFont typeface="System Font Regular"/>
              <a:buNone/>
              <a:tabLst/>
              <a:defRPr sz="1999" b="0" i="0" kern="1200">
                <a:solidFill>
                  <a:schemeClr val="tx1">
                    <a:tint val="75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189" marR="0" indent="0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System Font Regular"/>
              <a:buNone/>
              <a:tabLst/>
              <a:defRPr sz="1999" b="0" i="0" kern="1200">
                <a:solidFill>
                  <a:schemeClr val="tx1">
                    <a:tint val="75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251" marR="0" indent="0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999" b="0" i="0" kern="1200">
                <a:solidFill>
                  <a:schemeClr val="tx1">
                    <a:tint val="75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285314" indent="0" algn="l" defTabSz="914126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20000"/>
              <a:buFont typeface="System Font Regular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2742377" indent="0" algn="l" defTabSz="914126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System Font Regular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199440" indent="0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Case Studies</a:t>
            </a:r>
          </a:p>
        </p:txBody>
      </p:sp>
    </p:spTree>
    <p:extLst>
      <p:ext uri="{BB962C8B-B14F-4D97-AF65-F5344CB8AC3E}">
        <p14:creationId xmlns:p14="http://schemas.microsoft.com/office/powerpoint/2010/main" val="284406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A81F84-F1F4-864B-B26A-F9305DECB2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2F323D-17AB-E245-83F7-0B80DD9C88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– Oracle Internal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4291F0-D7DE-0640-8898-7DCAC9592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7896" y="3397254"/>
            <a:ext cx="439838" cy="395562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4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9471FC-2C93-0441-B3C6-9FC785C53C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3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98B1E9-5298-414A-B655-911CE6FDFF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1EF810E-C7F6-BA4F-832E-1C3C8AC67B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665FCD-2167-DA4C-BDA8-1FC821ADC3D8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Diagnostic Information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D35F538-ADE7-E243-87FF-FD8EC96CEEED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Common RAC Performance Bottlenecks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DAAE242-D76E-B74C-91DE-E4ABC6D4690A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Common Cache Fusion Messaging Patterns &amp; Wait Events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CBFB3DA-55DB-D344-BC01-E45148F6D2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to RAC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341DE27-55BA-5C47-B8EA-452A6425F9D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72BE1B5-6D7F-E742-BB52-E3754741A403}"/>
              </a:ext>
            </a:extLst>
          </p:cNvPr>
          <p:cNvSpPr txBox="1">
            <a:spLocks/>
          </p:cNvSpPr>
          <p:nvPr/>
        </p:nvSpPr>
        <p:spPr>
          <a:xfrm>
            <a:off x="767896" y="3916428"/>
            <a:ext cx="439838" cy="39556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marR="0" indent="0" algn="ctr" defTabSz="914126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999" b="0" i="0" kern="1200">
                <a:solidFill>
                  <a:schemeClr val="accent5"/>
                </a:solidFill>
                <a:latin typeface="Georgia" panose="02040502050405020303" pitchFamily="18" charset="0"/>
                <a:ea typeface="+mn-ea"/>
                <a:cs typeface="Oracle Sans" panose="020B0503020204020204" pitchFamily="34" charset="0"/>
              </a:defRPr>
            </a:lvl1pPr>
            <a:lvl2pPr marL="365650" marR="0" indent="-182825" algn="l" defTabSz="914126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799" b="0" i="0" kern="1200">
                <a:solidFill>
                  <a:schemeClr val="tx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2pPr>
            <a:lvl3pPr marL="731301" marR="0" indent="-182825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20000"/>
              <a:buFont typeface="System Font Regular"/>
              <a:buChar char="-"/>
              <a:tabLst/>
              <a:defRPr sz="16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096951" marR="0" indent="-182825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System Font Regular"/>
              <a:buChar char="◦"/>
              <a:tabLst/>
              <a:defRPr sz="14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462601" marR="0" indent="-182825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1828251" indent="-182825" algn="l" defTabSz="914126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20000"/>
              <a:buFont typeface="System Font Regular"/>
              <a:buChar char="-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2193902" indent="-182825" algn="l" defTabSz="914126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System Font Regular"/>
              <a:buChar char="◦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5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1684F41F-FF69-5144-BDF4-AECB5F32D620}"/>
              </a:ext>
            </a:extLst>
          </p:cNvPr>
          <p:cNvSpPr txBox="1">
            <a:spLocks/>
          </p:cNvSpPr>
          <p:nvPr/>
        </p:nvSpPr>
        <p:spPr>
          <a:xfrm>
            <a:off x="1371054" y="3916403"/>
            <a:ext cx="10049875" cy="39556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70000"/>
              <a:buFont typeface="Arial" panose="020B0604020202020204" pitchFamily="34" charset="0"/>
              <a:buNone/>
              <a:tabLst/>
              <a:defRPr sz="2399" b="0" i="0" kern="1200">
                <a:solidFill>
                  <a:schemeClr val="tx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063" marR="0" indent="0" algn="l" defTabSz="914126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999" b="0" i="0" kern="1200">
                <a:solidFill>
                  <a:schemeClr val="tx1">
                    <a:tint val="75000"/>
                  </a:schemeClr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2pPr>
            <a:lvl3pPr marL="914126" marR="0" indent="0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20000"/>
              <a:buFont typeface="System Font Regular"/>
              <a:buNone/>
              <a:tabLst/>
              <a:defRPr sz="1999" b="0" i="0" kern="1200">
                <a:solidFill>
                  <a:schemeClr val="tx1">
                    <a:tint val="75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189" marR="0" indent="0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System Font Regular"/>
              <a:buNone/>
              <a:tabLst/>
              <a:defRPr sz="1999" b="0" i="0" kern="1200">
                <a:solidFill>
                  <a:schemeClr val="tx1">
                    <a:tint val="75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251" marR="0" indent="0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999" b="0" i="0" kern="1200">
                <a:solidFill>
                  <a:schemeClr val="tx1">
                    <a:tint val="75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285314" indent="0" algn="l" defTabSz="914126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20000"/>
              <a:buFont typeface="System Font Regular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2742377" indent="0" algn="l" defTabSz="914126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System Font Regular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199440" indent="0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Case Studies</a:t>
            </a:r>
          </a:p>
        </p:txBody>
      </p:sp>
    </p:spTree>
    <p:extLst>
      <p:ext uri="{BB962C8B-B14F-4D97-AF65-F5344CB8AC3E}">
        <p14:creationId xmlns:p14="http://schemas.microsoft.com/office/powerpoint/2010/main" val="350769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F87508-08AC-D14C-B575-22413118F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0EF351-2A2E-FE4D-9F94-BCCBFE787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– Oracle Internal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4E51B3-70AF-154D-BC3D-FB7FE00074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Cluster wait time in Top 10 </a:t>
            </a:r>
          </a:p>
          <a:p>
            <a:pPr marL="651400" lvl="1" indent="-285750"/>
            <a:r>
              <a:rPr lang="en-US" dirty="0"/>
              <a:t>DB time spent in all Cache Fusion waits.</a:t>
            </a:r>
          </a:p>
          <a:p>
            <a:pPr marL="651400" lvl="1" indent="-285750"/>
            <a:r>
              <a:rPr lang="en-US" dirty="0"/>
              <a:t>Impact of Cache Fusion.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SQL ordered by Cluster Wait Time</a:t>
            </a:r>
          </a:p>
          <a:p>
            <a:pPr marL="651400" lvl="1" indent="-285750"/>
            <a:r>
              <a:rPr lang="en-US" dirty="0"/>
              <a:t>Shows SQL’s responsible for the cluster waits.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Segment statistics</a:t>
            </a:r>
          </a:p>
          <a:p>
            <a:pPr marL="651400" lvl="1" indent="-285750"/>
            <a:r>
              <a:rPr lang="en-US" dirty="0"/>
              <a:t>Shows segments (tables &amp; indexes) responsible for the cluster waits.</a:t>
            </a:r>
          </a:p>
          <a:p>
            <a:pPr marL="651400" lvl="1" indent="-285750"/>
            <a:r>
              <a:rPr lang="en-US" dirty="0"/>
              <a:t>Statistics available for:</a:t>
            </a:r>
          </a:p>
          <a:p>
            <a:pPr marL="1017051" lvl="2" indent="-285750"/>
            <a:r>
              <a:rPr lang="en-US" dirty="0"/>
              <a:t>Global Cache Buffer Busy, CR Blocks Received, Current Blocks Received, Global Cache Remote Grants.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Wait event histograms</a:t>
            </a:r>
          </a:p>
          <a:p>
            <a:pPr marL="651400" lvl="1" indent="-285750"/>
            <a:r>
              <a:rPr lang="en-US" dirty="0"/>
              <a:t>Average wait in AWR report can be misleading when outliers influence the results.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Lost of RAC specific sections &amp; metrics</a:t>
            </a:r>
            <a:endParaRPr lang="en-US" dirty="0"/>
          </a:p>
          <a:p>
            <a:pPr marL="651400" lvl="1" indent="-285750"/>
            <a:r>
              <a:rPr lang="en-US" dirty="0"/>
              <a:t>See next page…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DCC0C1-67F8-C744-B671-0F00852882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AWR metrics and Drill Down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4FE952B-927B-8D4D-9EA4-2F732FFBA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 Information</a:t>
            </a:r>
          </a:p>
        </p:txBody>
      </p:sp>
    </p:spTree>
    <p:extLst>
      <p:ext uri="{BB962C8B-B14F-4D97-AF65-F5344CB8AC3E}">
        <p14:creationId xmlns:p14="http://schemas.microsoft.com/office/powerpoint/2010/main" val="180003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34D48E-AF09-BE4F-A85E-5D3BCC937E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D6466C-05E2-FE48-B83B-0988B2F075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– Oracle Internal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4AA46F-EFB2-6F40-9AF4-E7C76EFCE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174" y="507788"/>
            <a:ext cx="9097719" cy="5748428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54B515-7514-8F45-A6ED-561E9645F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047" y="1582616"/>
            <a:ext cx="633046" cy="633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6D9DD1-761C-F740-91A6-A3A52296C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801" y="3470032"/>
            <a:ext cx="633046" cy="6330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94AA5D-CDA7-394E-BB21-B8C969861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987" y="2836827"/>
            <a:ext cx="633046" cy="6330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F58C2E-A931-EB49-B648-1C31F6C2E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801" y="5062180"/>
            <a:ext cx="633046" cy="63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28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BECCC8-1347-3647-B952-D9763DEE22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728A87-4A69-0B4C-8579-BA7521EE78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– Oracle Internal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D54C8A-09A9-A849-9651-A04C3CB20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712" y="382466"/>
            <a:ext cx="9677400" cy="5905500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9E76C3-780B-EC46-BFB4-B5714F83A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715" y="798834"/>
            <a:ext cx="538151" cy="538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12822A-2694-4E4F-AC04-4CE720AE9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287" y="1277815"/>
            <a:ext cx="538151" cy="5381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1674E4-E943-2442-8BA8-212FCFE32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796" y="1030964"/>
            <a:ext cx="538151" cy="538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0C7A0B-8794-934F-BD99-059096F6D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898" y="2732586"/>
            <a:ext cx="538151" cy="5381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82DD83-6543-904D-8220-17F9F02CD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390" y="2231380"/>
            <a:ext cx="538151" cy="5381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C834F9-4B91-DC4C-A017-AC71BFBCF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284" y="3869726"/>
            <a:ext cx="538151" cy="5381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FFFA7A-2EE9-C642-8E64-C609EDEC3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790" y="4407877"/>
            <a:ext cx="538151" cy="5381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1CBD67-3A91-324F-ADC4-998A40D8F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531" y="4640271"/>
            <a:ext cx="538151" cy="5381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A7AF76-9AF7-3347-A430-61B8BE8AE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961" y="4897623"/>
            <a:ext cx="538151" cy="53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0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EE8765-419C-6D4E-A6D1-885CAE451E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9B1EA7-9188-F34E-B712-D48B1E0F84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– Oracle Internal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D3C536-0587-5143-B55A-4847157D6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2" y="1536216"/>
            <a:ext cx="7988300" cy="2425700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420CE6-95CE-8B42-AE15-9145F82E2080}"/>
              </a:ext>
            </a:extLst>
          </p:cNvPr>
          <p:cNvSpPr txBox="1"/>
          <p:nvPr/>
        </p:nvSpPr>
        <p:spPr>
          <a:xfrm>
            <a:off x="1957626" y="4477408"/>
            <a:ext cx="8276620" cy="1569660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Long “Pins” times may indicate: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      - CPU load on serving instances, leading to slow release of pins by foregrounds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- Inefficient code where pins are held for long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- Priority inversion on serving instance (preempted while holding an exclusive pin)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Long “Flush” times usually indicate log I/O issues.</a:t>
            </a:r>
          </a:p>
        </p:txBody>
      </p:sp>
    </p:spTree>
    <p:extLst>
      <p:ext uri="{BB962C8B-B14F-4D97-AF65-F5344CB8AC3E}">
        <p14:creationId xmlns:p14="http://schemas.microsoft.com/office/powerpoint/2010/main" val="2709869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F65039-46AA-CC47-B9C5-8B4476849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2AD5BD-5735-3E40-87B0-1FA96ACA6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– Oracle Internal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06B1AE-BC82-0440-BD0E-8DD5D0538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103" y="116513"/>
            <a:ext cx="7350776" cy="6307147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195172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3A26A2-280F-4248-824B-B977227EAC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3FC696-C90F-3A44-A065-289B30EBD8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– Oracle Internal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95DDD0-56BF-2346-A37E-5A7635D3F1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5"/>
                </a:solidFill>
              </a:rPr>
              <a:t>General</a:t>
            </a:r>
          </a:p>
          <a:p>
            <a:pPr marL="174625" indent="-163513">
              <a:buFont typeface="Arial" panose="020B0604020202020204" pitchFamily="34" charset="0"/>
              <a:buChar char="•"/>
            </a:pPr>
            <a:r>
              <a:rPr lang="en-US" dirty="0"/>
              <a:t>event 10046</a:t>
            </a:r>
          </a:p>
          <a:p>
            <a:pPr marL="540276" lvl="2" indent="-163513"/>
            <a:r>
              <a:rPr lang="en-US" dirty="0"/>
              <a:t>SQL, wait events</a:t>
            </a:r>
          </a:p>
          <a:p>
            <a:pPr marL="174625" indent="-163513">
              <a:buFont typeface="Arial" panose="020B0604020202020204" pitchFamily="34" charset="0"/>
              <a:buChar char="•"/>
            </a:pPr>
            <a:r>
              <a:rPr lang="en-US" dirty="0"/>
              <a:t>trace[GSIPC]</a:t>
            </a:r>
          </a:p>
          <a:p>
            <a:pPr marL="540276" lvl="2" indent="-163513"/>
            <a:r>
              <a:rPr lang="en-US" dirty="0"/>
              <a:t>Inter-instance  messaging</a:t>
            </a:r>
          </a:p>
          <a:p>
            <a:pPr marL="174625" indent="-163513">
              <a:buFont typeface="Arial" panose="020B0604020202020204" pitchFamily="34" charset="0"/>
              <a:buChar char="•"/>
            </a:pPr>
            <a:r>
              <a:rPr lang="en-US" dirty="0"/>
              <a:t>trace[RAC_MLMDS]</a:t>
            </a:r>
          </a:p>
          <a:p>
            <a:pPr marL="540276" lvl="2" indent="-163513"/>
            <a:r>
              <a:rPr lang="en-US" dirty="0"/>
              <a:t>General LMS &amp; LMD activity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023EAC-9B04-5543-9D28-09A45AB058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5"/>
                </a:solidFill>
              </a:rPr>
              <a:t>Global Enqueues</a:t>
            </a:r>
          </a:p>
          <a:p>
            <a:pPr marL="174625" indent="-163513">
              <a:buFont typeface="Arial" panose="020B0604020202020204" pitchFamily="34" charset="0"/>
              <a:buChar char="•"/>
            </a:pPr>
            <a:r>
              <a:rPr lang="en-US" dirty="0"/>
              <a:t>trace[KSI]</a:t>
            </a:r>
          </a:p>
          <a:p>
            <a:pPr marL="540276" lvl="2" indent="-163513"/>
            <a:r>
              <a:rPr lang="en-US" dirty="0"/>
              <a:t>Global enqueue entry point</a:t>
            </a:r>
          </a:p>
          <a:p>
            <a:pPr marL="174625" indent="-163513">
              <a:buFont typeface="Arial" panose="020B0604020202020204" pitchFamily="34" charset="0"/>
              <a:buChar char="•"/>
            </a:pPr>
            <a:r>
              <a:rPr lang="en-US" dirty="0"/>
              <a:t>trace[RAC_ENQ]</a:t>
            </a:r>
          </a:p>
          <a:p>
            <a:pPr marL="540276" lvl="2" indent="-163513"/>
            <a:r>
              <a:rPr lang="en-US" dirty="0"/>
              <a:t>Global enqueue locking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BF22AA-BDFA-9344-887D-CD1EC56EAF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5"/>
                </a:solidFill>
              </a:rPr>
              <a:t>Buffer Cache</a:t>
            </a:r>
          </a:p>
          <a:p>
            <a:pPr marL="174625" indent="-163513">
              <a:buFont typeface="Arial" panose="020B0604020202020204" pitchFamily="34" charset="0"/>
              <a:buChar char="•"/>
            </a:pPr>
            <a:r>
              <a:rPr lang="en-US" dirty="0"/>
              <a:t>event 10708 </a:t>
            </a:r>
          </a:p>
          <a:p>
            <a:pPr marL="540276" lvl="2" indent="-163513"/>
            <a:r>
              <a:rPr lang="en-US" dirty="0"/>
              <a:t>Buffer cache (RAC)</a:t>
            </a:r>
          </a:p>
          <a:p>
            <a:pPr marL="174625" indent="-163513">
              <a:buFont typeface="Arial" panose="020B0604020202020204" pitchFamily="34" charset="0"/>
              <a:buChar char="•"/>
            </a:pPr>
            <a:r>
              <a:rPr lang="en-US" dirty="0"/>
              <a:t>event 10899</a:t>
            </a:r>
          </a:p>
          <a:p>
            <a:pPr marL="540276" lvl="2" indent="-163513"/>
            <a:r>
              <a:rPr lang="en-US" dirty="0"/>
              <a:t>Buffer cache outliers</a:t>
            </a:r>
          </a:p>
          <a:p>
            <a:pPr marL="174625" indent="-163513">
              <a:buFont typeface="Arial" panose="020B0604020202020204" pitchFamily="34" charset="0"/>
              <a:buChar char="•"/>
            </a:pPr>
            <a:r>
              <a:rPr lang="en-US" dirty="0"/>
              <a:t>trace[GCS]</a:t>
            </a:r>
          </a:p>
          <a:p>
            <a:pPr marL="540276" lvl="2" indent="-163513"/>
            <a:r>
              <a:rPr lang="en-US" dirty="0"/>
              <a:t>Buffer cache locking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Pin tracking (</a:t>
            </a:r>
            <a:r>
              <a:rPr lang="en-US" dirty="0" err="1"/>
              <a:t>x$kcbpintime</a:t>
            </a:r>
            <a:r>
              <a:rPr lang="en-US" dirty="0"/>
              <a:t>)</a:t>
            </a:r>
          </a:p>
          <a:p>
            <a:pPr marL="540275" lvl="1" indent="-174625"/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_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pin_time_statistics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=TRUE</a:t>
            </a:r>
          </a:p>
          <a:p>
            <a:pPr marL="540275" lvl="1" indent="-174625"/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_</a:t>
            </a:r>
            <a:r>
              <a:rPr lang="en-US" sz="1600" dirty="0" err="1">
                <a:latin typeface="Oracle Sans Light" panose="020B0403020204020204" pitchFamily="34" charset="0"/>
                <a:cs typeface="Oracle Sans Light" panose="020B0403020204020204" pitchFamily="34" charset="0"/>
              </a:rPr>
              <a:t>trace_pin_time</a:t>
            </a:r>
            <a:r>
              <a:rPr lang="en-US" sz="16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=TRUE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0A45D17-F8ED-0544-9296-F09A39BD3E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Trace events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D1DF0A6-37AB-8A4E-8467-49763CDB8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 Information</a:t>
            </a:r>
          </a:p>
        </p:txBody>
      </p:sp>
    </p:spTree>
    <p:extLst>
      <p:ext uri="{BB962C8B-B14F-4D97-AF65-F5344CB8AC3E}">
        <p14:creationId xmlns:p14="http://schemas.microsoft.com/office/powerpoint/2010/main" val="336642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A41049-85D5-4945-B47B-04200EF07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11BFB5-2748-684F-858A-1012F89C38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– Oracle Internal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62E85D-D472-FB4A-BE4F-29AE904EF1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If you see bad “GC” waits on one instance, </a:t>
            </a:r>
            <a:r>
              <a:rPr lang="en-US" b="1" u="sng" dirty="0">
                <a:solidFill>
                  <a:schemeClr val="accent1"/>
                </a:solidFill>
              </a:rPr>
              <a:t>it’s the other instance(s)</a:t>
            </a:r>
            <a:r>
              <a:rPr lang="en-US" b="1" dirty="0">
                <a:solidFill>
                  <a:schemeClr val="accent1"/>
                </a:solidFill>
              </a:rPr>
              <a:t> that are slow to respond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mpstat</a:t>
            </a:r>
            <a:endParaRPr lang="en-US" dirty="0"/>
          </a:p>
          <a:p>
            <a:pPr marL="651400" lvl="1" indent="-285750"/>
            <a:r>
              <a:rPr lang="en-US" dirty="0"/>
              <a:t>Focus on cores where LMS is running.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/ </a:t>
            </a:r>
            <a:r>
              <a:rPr lang="en-US" dirty="0" err="1"/>
              <a:t>ps</a:t>
            </a:r>
            <a:r>
              <a:rPr lang="en-US" dirty="0"/>
              <a:t> (remember to review </a:t>
            </a:r>
            <a:r>
              <a:rPr lang="en-US" u="sng" dirty="0">
                <a:solidFill>
                  <a:schemeClr val="accent1"/>
                </a:solidFill>
              </a:rPr>
              <a:t>per-thread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data)</a:t>
            </a:r>
          </a:p>
          <a:p>
            <a:pPr marL="651400" lvl="1" indent="-285750"/>
            <a:r>
              <a:rPr lang="en-US" dirty="0"/>
              <a:t>Focus on LMS activity.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/proc/interrupts</a:t>
            </a:r>
          </a:p>
          <a:p>
            <a:pPr marL="651400" lvl="1" indent="-285750"/>
            <a:r>
              <a:rPr lang="en-US" dirty="0"/>
              <a:t>Focus on interrupts for the private interconnect.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/</a:t>
            </a:r>
            <a:r>
              <a:rPr lang="en-US" dirty="0" err="1"/>
              <a:t>var</a:t>
            </a:r>
            <a:r>
              <a:rPr lang="en-US" dirty="0"/>
              <a:t>/log/messages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Protocol-specific tools like </a:t>
            </a:r>
            <a:r>
              <a:rPr lang="en-US" i="1" dirty="0" err="1"/>
              <a:t>rds</a:t>
            </a:r>
            <a:r>
              <a:rPr lang="en-US" i="1" dirty="0"/>
              <a:t>-info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C10623-8B89-6448-8C5C-2A89BD1FB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Common Diagnostic Tools</a:t>
            </a:r>
          </a:p>
        </p:txBody>
      </p:sp>
    </p:spTree>
    <p:extLst>
      <p:ext uri="{BB962C8B-B14F-4D97-AF65-F5344CB8AC3E}">
        <p14:creationId xmlns:p14="http://schemas.microsoft.com/office/powerpoint/2010/main" val="60033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A81F84-F1F4-864B-B26A-F9305DECB2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2F323D-17AB-E245-83F7-0B80DD9C88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– Oracle Internal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4291F0-D7DE-0640-8898-7DCAC9592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7896" y="3397254"/>
            <a:ext cx="439838" cy="395562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4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9471FC-2C93-0441-B3C6-9FC785C53C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3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98B1E9-5298-414A-B655-911CE6FDFF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1EF810E-C7F6-BA4F-832E-1C3C8AC67B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665FCD-2167-DA4C-BDA8-1FC821ADC3D8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Diagnostic Information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D35F538-ADE7-E243-87FF-FD8EC96CEEED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Common RAC Performance Bottlenecks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DAAE242-D76E-B74C-91DE-E4ABC6D4690A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Common Cache Fusion Messaging Patterns &amp; Wait Events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CBFB3DA-55DB-D344-BC01-E45148F6D2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Introduction to RAC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341DE27-55BA-5C47-B8EA-452A6425F9D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72BE1B5-6D7F-E742-BB52-E3754741A403}"/>
              </a:ext>
            </a:extLst>
          </p:cNvPr>
          <p:cNvSpPr txBox="1">
            <a:spLocks/>
          </p:cNvSpPr>
          <p:nvPr/>
        </p:nvSpPr>
        <p:spPr>
          <a:xfrm>
            <a:off x="767896" y="3916428"/>
            <a:ext cx="439838" cy="39556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marR="0" indent="0" algn="ctr" defTabSz="914126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999" b="0" i="0" kern="1200">
                <a:solidFill>
                  <a:schemeClr val="accent5"/>
                </a:solidFill>
                <a:latin typeface="Georgia" panose="02040502050405020303" pitchFamily="18" charset="0"/>
                <a:ea typeface="+mn-ea"/>
                <a:cs typeface="Oracle Sans" panose="020B0503020204020204" pitchFamily="34" charset="0"/>
              </a:defRPr>
            </a:lvl1pPr>
            <a:lvl2pPr marL="365650" marR="0" indent="-182825" algn="l" defTabSz="914126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799" b="0" i="0" kern="1200">
                <a:solidFill>
                  <a:schemeClr val="tx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2pPr>
            <a:lvl3pPr marL="731301" marR="0" indent="-182825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20000"/>
              <a:buFont typeface="System Font Regular"/>
              <a:buChar char="-"/>
              <a:tabLst/>
              <a:defRPr sz="16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096951" marR="0" indent="-182825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System Font Regular"/>
              <a:buChar char="◦"/>
              <a:tabLst/>
              <a:defRPr sz="14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462601" marR="0" indent="-182825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1828251" indent="-182825" algn="l" defTabSz="914126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20000"/>
              <a:buFont typeface="System Font Regular"/>
              <a:buChar char="-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2193902" indent="-182825" algn="l" defTabSz="914126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System Font Regular"/>
              <a:buChar char="◦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5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1684F41F-FF69-5144-BDF4-AECB5F32D620}"/>
              </a:ext>
            </a:extLst>
          </p:cNvPr>
          <p:cNvSpPr txBox="1">
            <a:spLocks/>
          </p:cNvSpPr>
          <p:nvPr/>
        </p:nvSpPr>
        <p:spPr>
          <a:xfrm>
            <a:off x="1371054" y="3916403"/>
            <a:ext cx="10049875" cy="39556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70000"/>
              <a:buFont typeface="Arial" panose="020B0604020202020204" pitchFamily="34" charset="0"/>
              <a:buNone/>
              <a:tabLst/>
              <a:defRPr sz="2399" b="0" i="0" kern="1200">
                <a:solidFill>
                  <a:schemeClr val="tx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063" marR="0" indent="0" algn="l" defTabSz="914126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999" b="0" i="0" kern="1200">
                <a:solidFill>
                  <a:schemeClr val="tx1">
                    <a:tint val="75000"/>
                  </a:schemeClr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2pPr>
            <a:lvl3pPr marL="914126" marR="0" indent="0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20000"/>
              <a:buFont typeface="System Font Regular"/>
              <a:buNone/>
              <a:tabLst/>
              <a:defRPr sz="1999" b="0" i="0" kern="1200">
                <a:solidFill>
                  <a:schemeClr val="tx1">
                    <a:tint val="75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189" marR="0" indent="0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System Font Regular"/>
              <a:buNone/>
              <a:tabLst/>
              <a:defRPr sz="1999" b="0" i="0" kern="1200">
                <a:solidFill>
                  <a:schemeClr val="tx1">
                    <a:tint val="75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251" marR="0" indent="0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999" b="0" i="0" kern="1200">
                <a:solidFill>
                  <a:schemeClr val="tx1">
                    <a:tint val="75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285314" indent="0" algn="l" defTabSz="914126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20000"/>
              <a:buFont typeface="System Font Regular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2742377" indent="0" algn="l" defTabSz="914126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System Font Regular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199440" indent="0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Case Studies</a:t>
            </a:r>
          </a:p>
        </p:txBody>
      </p:sp>
    </p:spTree>
    <p:extLst>
      <p:ext uri="{BB962C8B-B14F-4D97-AF65-F5344CB8AC3E}">
        <p14:creationId xmlns:p14="http://schemas.microsoft.com/office/powerpoint/2010/main" val="117876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BE7234-360B-C849-8CCC-F58C8AEF3C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CDCF5F-36C9-4744-B9BE-BF5D436D57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– Oracle Internal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2C200B-96A7-DE43-BFA2-7C41300AFE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978D2E-0AE9-494A-AF64-C196552B00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F418B2-4BE5-5240-90E3-5D9B8EF889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E9C0268-47D7-5E45-97E8-85394D006B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DBC3AA9-07B2-AB48-9F31-61A1C7367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2D28563-FD12-0741-BA08-FDC76EF52EDF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Sessions waiting for Global Cache after one node was upgraded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c.f. Slide 30 </a:t>
            </a:r>
            <a:r>
              <a:rPr lang="en-US"/>
              <a:t>for procedure 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2B3CFA9-B568-6146-874D-7C5D8EB8A6FA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Degradation during Rolling upgrade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D5E2F92-FA02-3743-8F61-54E6847A1FB4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Converged </a:t>
            </a:r>
            <a:r>
              <a:rPr lang="en-US" dirty="0" err="1"/>
              <a:t>Infiniband</a:t>
            </a:r>
            <a:r>
              <a:rPr lang="en-US" dirty="0"/>
              <a:t> RAC Interconnect and Storage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A8927C-E0B6-B844-814F-8B346B142846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 nodes are actively and uniformly used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01028A0-D0CB-B848-8D08-9B81FA678C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10 node cluster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FB80478-16B5-E344-959E-A19324D747F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Case Study: Severe Global Cache Contention ( bug  31025811 )</a:t>
            </a:r>
          </a:p>
        </p:txBody>
      </p:sp>
    </p:spTree>
    <p:extLst>
      <p:ext uri="{BB962C8B-B14F-4D97-AF65-F5344CB8AC3E}">
        <p14:creationId xmlns:p14="http://schemas.microsoft.com/office/powerpoint/2010/main" val="212514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7AD453-8F62-5B45-BA0D-A077CD7C36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6C8B5C-B831-F04D-8882-F929C7D2E2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– Oracle Internal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E80CC8-8512-5545-8760-62FE94F8E5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8754" y="1744424"/>
            <a:ext cx="10668269" cy="426110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Impact in terms of DB Time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Anomalies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1DB44F-EDB7-1648-8705-1DB1C39790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47"/>
          <a:stretch/>
        </p:blipFill>
        <p:spPr>
          <a:xfrm>
            <a:off x="1890712" y="2755900"/>
            <a:ext cx="7848600" cy="294151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B123004-807D-4244-9210-F87277574172}"/>
              </a:ext>
            </a:extLst>
          </p:cNvPr>
          <p:cNvSpPr/>
          <p:nvPr/>
        </p:nvSpPr>
        <p:spPr>
          <a:xfrm>
            <a:off x="1943100" y="3474440"/>
            <a:ext cx="7796212" cy="1277442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6D59C52-50C4-D444-8F1A-8110991C6B97}"/>
              </a:ext>
            </a:extLst>
          </p:cNvPr>
          <p:cNvCxnSpPr/>
          <p:nvPr/>
        </p:nvCxnSpPr>
        <p:spPr>
          <a:xfrm flipH="1" flipV="1">
            <a:off x="9110518" y="4191000"/>
            <a:ext cx="1233055" cy="214052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F3EDCA5-80D2-E74C-97EA-11373EF8127B}"/>
              </a:ext>
            </a:extLst>
          </p:cNvPr>
          <p:cNvCxnSpPr/>
          <p:nvPr/>
        </p:nvCxnSpPr>
        <p:spPr>
          <a:xfrm flipV="1">
            <a:off x="2863273" y="3946236"/>
            <a:ext cx="4073236" cy="225829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EA16C83-3209-FE44-8FFD-E8AE93092A09}"/>
              </a:ext>
            </a:extLst>
          </p:cNvPr>
          <p:cNvSpPr txBox="1">
            <a:spLocks/>
          </p:cNvSpPr>
          <p:nvPr/>
        </p:nvSpPr>
        <p:spPr>
          <a:xfrm>
            <a:off x="761802" y="1000420"/>
            <a:ext cx="10668269" cy="330540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799" b="0" i="0" kern="1200">
                <a:solidFill>
                  <a:schemeClr val="tx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  <a:lvl2pPr marL="365650" marR="0" indent="-182825" algn="l" defTabSz="914126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799" b="0" i="0" kern="1200">
                <a:solidFill>
                  <a:schemeClr val="tx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2pPr>
            <a:lvl3pPr marL="731301" marR="0" indent="-182825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20000"/>
              <a:buFont typeface="System Font Regular"/>
              <a:buChar char="-"/>
              <a:tabLst/>
              <a:defRPr sz="16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096951" marR="0" indent="-182825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System Font Regular"/>
              <a:buChar char="◦"/>
              <a:tabLst/>
              <a:defRPr sz="14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462601" marR="0" indent="-182825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1828251" indent="-182825" algn="l" defTabSz="914126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20000"/>
              <a:buFont typeface="System Font Regular"/>
              <a:buChar char="-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2193902" indent="-182825" algn="l" defTabSz="914126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System Font Regular"/>
              <a:buChar char="◦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Impact on an instance </a:t>
            </a:r>
          </a:p>
        </p:txBody>
      </p:sp>
      <p:sp>
        <p:nvSpPr>
          <p:cNvPr id="17" name="Title 4">
            <a:extLst>
              <a:ext uri="{FF2B5EF4-FFF2-40B4-BE49-F238E27FC236}">
                <a16:creationId xmlns:a16="http://schemas.microsoft.com/office/drawing/2014/main" id="{CD412874-96C5-D946-9296-A44CD8703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508001"/>
            <a:ext cx="10668269" cy="492103"/>
          </a:xfrm>
        </p:spPr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C6B7F7-BC02-6340-8113-AE061E7FE0E0}"/>
              </a:ext>
            </a:extLst>
          </p:cNvPr>
          <p:cNvSpPr txBox="1"/>
          <p:nvPr/>
        </p:nvSpPr>
        <p:spPr>
          <a:xfrm>
            <a:off x="1319142" y="6204527"/>
            <a:ext cx="3476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Averages higher than expected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A3683F-8C8A-0D47-AA8E-8173267E8404}"/>
              </a:ext>
            </a:extLst>
          </p:cNvPr>
          <p:cNvSpPr txBox="1"/>
          <p:nvPr/>
        </p:nvSpPr>
        <p:spPr>
          <a:xfrm>
            <a:off x="8889171" y="6155428"/>
            <a:ext cx="2729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impact on sessions</a:t>
            </a:r>
          </a:p>
        </p:txBody>
      </p:sp>
    </p:spTree>
    <p:extLst>
      <p:ext uri="{BB962C8B-B14F-4D97-AF65-F5344CB8AC3E}">
        <p14:creationId xmlns:p14="http://schemas.microsoft.com/office/powerpoint/2010/main" val="146934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009AFF-BF2C-7243-8B64-B12D3733D4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260238-D074-B148-80DA-0479852DBA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– Oracle Internal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AE4C4-C208-7249-9997-6C8FEAFA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Single Instance Architecture</a:t>
            </a:r>
          </a:p>
        </p:txBody>
      </p: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5DE48955-CF86-6142-AAB2-842BDD543ACA}"/>
              </a:ext>
            </a:extLst>
          </p:cNvPr>
          <p:cNvGrpSpPr/>
          <p:nvPr/>
        </p:nvGrpSpPr>
        <p:grpSpPr>
          <a:xfrm>
            <a:off x="5173653" y="4529408"/>
            <a:ext cx="1844566" cy="1914461"/>
            <a:chOff x="5173653" y="4264232"/>
            <a:chExt cx="1844566" cy="191446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8C54834-6B2F-004A-8E10-39F77EC1F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73653" y="4264232"/>
              <a:ext cx="1844566" cy="184456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9B61A8-7E4A-4A44-9D0C-C262FA2692BC}"/>
                </a:ext>
              </a:extLst>
            </p:cNvPr>
            <p:cNvSpPr txBox="1"/>
            <p:nvPr/>
          </p:nvSpPr>
          <p:spPr>
            <a:xfrm>
              <a:off x="5601506" y="5809361"/>
              <a:ext cx="9888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Storage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5EE5907-19DE-A84B-9809-B635B62F26E0}"/>
              </a:ext>
            </a:extLst>
          </p:cNvPr>
          <p:cNvSpPr txBox="1"/>
          <p:nvPr/>
        </p:nvSpPr>
        <p:spPr>
          <a:xfrm>
            <a:off x="6981918" y="3188421"/>
            <a:ext cx="2100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 Instance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459441-C95B-9B49-BB69-D93519C28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427671" y="1604108"/>
            <a:ext cx="437055" cy="4370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D5A2D9-ABC5-A041-B4E4-2A99462E8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327139" y="1604108"/>
            <a:ext cx="437055" cy="4370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8DA52D6-DDF1-2342-BE70-628E6A3F3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877405" y="1604108"/>
            <a:ext cx="437055" cy="4370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04C6CC8-976F-F940-B645-FC775C25E652}"/>
              </a:ext>
            </a:extLst>
          </p:cNvPr>
          <p:cNvSpPr txBox="1"/>
          <p:nvPr/>
        </p:nvSpPr>
        <p:spPr>
          <a:xfrm>
            <a:off x="6943523" y="1664848"/>
            <a:ext cx="893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C4CB6B6-5DCC-0946-834C-B85142744192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5545666" y="2041163"/>
            <a:ext cx="0" cy="595802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969E29-6CDE-7F4D-BC17-64660273D632}"/>
              </a:ext>
            </a:extLst>
          </p:cNvPr>
          <p:cNvCxnSpPr>
            <a:cxnSpLocks/>
            <a:stCxn id="16" idx="2"/>
            <a:endCxn id="10" idx="0"/>
          </p:cNvCxnSpPr>
          <p:nvPr/>
        </p:nvCxnSpPr>
        <p:spPr>
          <a:xfrm>
            <a:off x="6095932" y="2041163"/>
            <a:ext cx="4" cy="596933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B31060D-DA67-6E44-BFAA-5286F3981B6C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6646198" y="2041163"/>
            <a:ext cx="0" cy="595802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FA5717F-B35A-E741-997A-5F1AA4444283}"/>
              </a:ext>
            </a:extLst>
          </p:cNvPr>
          <p:cNvSpPr txBox="1"/>
          <p:nvPr/>
        </p:nvSpPr>
        <p:spPr>
          <a:xfrm>
            <a:off x="6808164" y="2239308"/>
            <a:ext cx="1114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SQL Execution</a:t>
            </a:r>
          </a:p>
        </p:txBody>
      </p: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83CAE33A-5CD1-DD4E-8AED-19786ED464FB}"/>
              </a:ext>
            </a:extLst>
          </p:cNvPr>
          <p:cNvGrpSpPr/>
          <p:nvPr/>
        </p:nvGrpSpPr>
        <p:grpSpPr>
          <a:xfrm>
            <a:off x="5248781" y="2638096"/>
            <a:ext cx="1694310" cy="1718244"/>
            <a:chOff x="5248781" y="2638096"/>
            <a:chExt cx="1694310" cy="171824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F788AFE-83E7-8D49-BCBE-1D93BB87A2B6}"/>
                </a:ext>
              </a:extLst>
            </p:cNvPr>
            <p:cNvSpPr/>
            <p:nvPr/>
          </p:nvSpPr>
          <p:spPr>
            <a:xfrm>
              <a:off x="5248781" y="2638096"/>
              <a:ext cx="1694310" cy="171824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EB083C-74EE-694D-8416-85A8EA762E69}"/>
                </a:ext>
              </a:extLst>
            </p:cNvPr>
            <p:cNvSpPr/>
            <p:nvPr/>
          </p:nvSpPr>
          <p:spPr>
            <a:xfrm>
              <a:off x="5383705" y="2801580"/>
              <a:ext cx="1424460" cy="13752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0FE9A86-79F4-5941-862B-5FEEEC29A166}"/>
                </a:ext>
              </a:extLst>
            </p:cNvPr>
            <p:cNvSpPr txBox="1"/>
            <p:nvPr/>
          </p:nvSpPr>
          <p:spPr>
            <a:xfrm>
              <a:off x="5590026" y="3907326"/>
              <a:ext cx="10118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Buffer Cache</a:t>
              </a: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2D8F5BF3-A2D1-4343-858E-E859A4BCE796}"/>
                </a:ext>
              </a:extLst>
            </p:cNvPr>
            <p:cNvGrpSpPr/>
            <p:nvPr/>
          </p:nvGrpSpPr>
          <p:grpSpPr>
            <a:xfrm>
              <a:off x="5547293" y="2962910"/>
              <a:ext cx="1097280" cy="914400"/>
              <a:chOff x="9109168" y="2636965"/>
              <a:chExt cx="1097280" cy="914400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FE3B1D8-68EF-EA47-AC54-D6EB9CFF740D}"/>
                  </a:ext>
                </a:extLst>
              </p:cNvPr>
              <p:cNvSpPr/>
              <p:nvPr/>
            </p:nvSpPr>
            <p:spPr>
              <a:xfrm>
                <a:off x="910916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F8FDC59-FAD7-F245-B205-EF848717CD3C}"/>
                  </a:ext>
                </a:extLst>
              </p:cNvPr>
              <p:cNvSpPr/>
              <p:nvPr/>
            </p:nvSpPr>
            <p:spPr>
              <a:xfrm>
                <a:off x="929204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94BEE2-5687-1D4F-8B6C-053432F76A2B}"/>
                  </a:ext>
                </a:extLst>
              </p:cNvPr>
              <p:cNvSpPr/>
              <p:nvPr/>
            </p:nvSpPr>
            <p:spPr>
              <a:xfrm>
                <a:off x="947492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CA9B1E9-770E-024D-BA2D-C57090272715}"/>
                  </a:ext>
                </a:extLst>
              </p:cNvPr>
              <p:cNvSpPr/>
              <p:nvPr/>
            </p:nvSpPr>
            <p:spPr>
              <a:xfrm>
                <a:off x="965780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BC561A4-E3D9-E642-8C54-22889AB05FDB}"/>
                  </a:ext>
                </a:extLst>
              </p:cNvPr>
              <p:cNvSpPr/>
              <p:nvPr/>
            </p:nvSpPr>
            <p:spPr>
              <a:xfrm>
                <a:off x="984068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0A418C2-E6CB-3549-B4FF-9EAD60FE3FAF}"/>
                  </a:ext>
                </a:extLst>
              </p:cNvPr>
              <p:cNvSpPr/>
              <p:nvPr/>
            </p:nvSpPr>
            <p:spPr>
              <a:xfrm>
                <a:off x="1002356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D0C6396-38A1-DC44-949A-7DBEE41EDD23}"/>
                  </a:ext>
                </a:extLst>
              </p:cNvPr>
              <p:cNvSpPr/>
              <p:nvPr/>
            </p:nvSpPr>
            <p:spPr>
              <a:xfrm>
                <a:off x="910916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988CB74-D2C6-EE45-9B70-B54ACC42C907}"/>
                  </a:ext>
                </a:extLst>
              </p:cNvPr>
              <p:cNvSpPr/>
              <p:nvPr/>
            </p:nvSpPr>
            <p:spPr>
              <a:xfrm>
                <a:off x="929204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A8B062E-A19A-6E41-B031-C3580D1CB9FF}"/>
                  </a:ext>
                </a:extLst>
              </p:cNvPr>
              <p:cNvSpPr/>
              <p:nvPr/>
            </p:nvSpPr>
            <p:spPr>
              <a:xfrm>
                <a:off x="947492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C973115-963A-9847-BB86-1A66B8E87FC4}"/>
                  </a:ext>
                </a:extLst>
              </p:cNvPr>
              <p:cNvSpPr/>
              <p:nvPr/>
            </p:nvSpPr>
            <p:spPr>
              <a:xfrm>
                <a:off x="965780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4808F3B-8EDB-834A-BC4C-E64B7A643323}"/>
                  </a:ext>
                </a:extLst>
              </p:cNvPr>
              <p:cNvSpPr/>
              <p:nvPr/>
            </p:nvSpPr>
            <p:spPr>
              <a:xfrm>
                <a:off x="984068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9EF9556-5DDA-8B40-AA38-FEAB959058B1}"/>
                  </a:ext>
                </a:extLst>
              </p:cNvPr>
              <p:cNvSpPr/>
              <p:nvPr/>
            </p:nvSpPr>
            <p:spPr>
              <a:xfrm>
                <a:off x="1002356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4DC378EF-4455-8047-BDB8-3B38AAE36B04}"/>
                  </a:ext>
                </a:extLst>
              </p:cNvPr>
              <p:cNvSpPr/>
              <p:nvPr/>
            </p:nvSpPr>
            <p:spPr>
              <a:xfrm>
                <a:off x="910916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95E712CA-CFD9-8A4E-9C3D-7A73A8E7B5CF}"/>
                  </a:ext>
                </a:extLst>
              </p:cNvPr>
              <p:cNvSpPr/>
              <p:nvPr/>
            </p:nvSpPr>
            <p:spPr>
              <a:xfrm>
                <a:off x="929204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FCEA263-4451-C148-BEFB-26704754DB48}"/>
                  </a:ext>
                </a:extLst>
              </p:cNvPr>
              <p:cNvSpPr/>
              <p:nvPr/>
            </p:nvSpPr>
            <p:spPr>
              <a:xfrm>
                <a:off x="947492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436CD223-8AD3-9E4A-9900-E89F415949CA}"/>
                  </a:ext>
                </a:extLst>
              </p:cNvPr>
              <p:cNvSpPr/>
              <p:nvPr/>
            </p:nvSpPr>
            <p:spPr>
              <a:xfrm>
                <a:off x="965780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7021C40-4311-5C42-8235-237C21761690}"/>
                  </a:ext>
                </a:extLst>
              </p:cNvPr>
              <p:cNvSpPr/>
              <p:nvPr/>
            </p:nvSpPr>
            <p:spPr>
              <a:xfrm>
                <a:off x="984068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0E4E4A54-6986-3146-AF79-9B134EF61D34}"/>
                  </a:ext>
                </a:extLst>
              </p:cNvPr>
              <p:cNvSpPr/>
              <p:nvPr/>
            </p:nvSpPr>
            <p:spPr>
              <a:xfrm>
                <a:off x="1002356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6C33033-F7B5-3F42-94E2-5E493B15FFD6}"/>
                  </a:ext>
                </a:extLst>
              </p:cNvPr>
              <p:cNvSpPr/>
              <p:nvPr/>
            </p:nvSpPr>
            <p:spPr>
              <a:xfrm>
                <a:off x="910916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9DC57DC-E72B-2347-87AA-D967DECCB832}"/>
                  </a:ext>
                </a:extLst>
              </p:cNvPr>
              <p:cNvSpPr/>
              <p:nvPr/>
            </p:nvSpPr>
            <p:spPr>
              <a:xfrm>
                <a:off x="929204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D0C1FD82-5D26-244C-B2F3-B0840656F9A5}"/>
                  </a:ext>
                </a:extLst>
              </p:cNvPr>
              <p:cNvSpPr/>
              <p:nvPr/>
            </p:nvSpPr>
            <p:spPr>
              <a:xfrm>
                <a:off x="947492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8FBA7398-9D5F-3441-9B8D-3D500097B0F3}"/>
                  </a:ext>
                </a:extLst>
              </p:cNvPr>
              <p:cNvSpPr/>
              <p:nvPr/>
            </p:nvSpPr>
            <p:spPr>
              <a:xfrm>
                <a:off x="965780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306A52C-DFDE-9041-873C-A16954826DB2}"/>
                  </a:ext>
                </a:extLst>
              </p:cNvPr>
              <p:cNvSpPr/>
              <p:nvPr/>
            </p:nvSpPr>
            <p:spPr>
              <a:xfrm>
                <a:off x="984068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5CD363A-47FE-ED41-AE6D-9E23FBF57757}"/>
                  </a:ext>
                </a:extLst>
              </p:cNvPr>
              <p:cNvSpPr/>
              <p:nvPr/>
            </p:nvSpPr>
            <p:spPr>
              <a:xfrm>
                <a:off x="1002356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659E0F86-A889-DB4D-A6DC-EBD54DF52002}"/>
                  </a:ext>
                </a:extLst>
              </p:cNvPr>
              <p:cNvSpPr/>
              <p:nvPr/>
            </p:nvSpPr>
            <p:spPr>
              <a:xfrm>
                <a:off x="910916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ADE2A0B-71CC-CB4D-85FD-FA3590EF49CE}"/>
                  </a:ext>
                </a:extLst>
              </p:cNvPr>
              <p:cNvSpPr/>
              <p:nvPr/>
            </p:nvSpPr>
            <p:spPr>
              <a:xfrm>
                <a:off x="929204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F94431D3-93AA-B248-9C6C-CB66F327C7AF}"/>
                  </a:ext>
                </a:extLst>
              </p:cNvPr>
              <p:cNvSpPr/>
              <p:nvPr/>
            </p:nvSpPr>
            <p:spPr>
              <a:xfrm>
                <a:off x="947492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172FB7FD-3EB9-D841-BD3F-0F4A5260D7C9}"/>
                  </a:ext>
                </a:extLst>
              </p:cNvPr>
              <p:cNvSpPr/>
              <p:nvPr/>
            </p:nvSpPr>
            <p:spPr>
              <a:xfrm>
                <a:off x="965780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08657E25-871C-CD4F-A6E8-4F7A2E36AFE1}"/>
                  </a:ext>
                </a:extLst>
              </p:cNvPr>
              <p:cNvSpPr/>
              <p:nvPr/>
            </p:nvSpPr>
            <p:spPr>
              <a:xfrm>
                <a:off x="984068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6FEA795B-2006-5749-95A7-BFE140371A63}"/>
                  </a:ext>
                </a:extLst>
              </p:cNvPr>
              <p:cNvSpPr/>
              <p:nvPr/>
            </p:nvSpPr>
            <p:spPr>
              <a:xfrm>
                <a:off x="1002356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F662CDA8-83BD-F143-BFC6-8F8A40204E2A}"/>
              </a:ext>
            </a:extLst>
          </p:cNvPr>
          <p:cNvSpPr txBox="1"/>
          <p:nvPr/>
        </p:nvSpPr>
        <p:spPr>
          <a:xfrm>
            <a:off x="1374021" y="2370113"/>
            <a:ext cx="3656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Single Instance Architecture</a:t>
            </a:r>
            <a:br>
              <a:rPr lang="en-US" b="1" dirty="0">
                <a:solidFill>
                  <a:schemeClr val="accent5"/>
                </a:solidFill>
              </a:rPr>
            </a:br>
            <a:r>
              <a:rPr lang="en-US" b="1" dirty="0">
                <a:solidFill>
                  <a:schemeClr val="accent5"/>
                </a:solidFill>
              </a:rPr>
              <a:t>  (non-RAC)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07816AB-AA98-294C-8FCA-29F89A5E39CF}"/>
              </a:ext>
            </a:extLst>
          </p:cNvPr>
          <p:cNvSpPr txBox="1"/>
          <p:nvPr/>
        </p:nvSpPr>
        <p:spPr>
          <a:xfrm>
            <a:off x="1564340" y="3060861"/>
            <a:ext cx="2994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/>
              <a:t>Clients access a single Database instance.</a:t>
            </a:r>
          </a:p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/>
              <a:t>Data is cached in the buffer cache.</a:t>
            </a:r>
          </a:p>
        </p:txBody>
      </p:sp>
    </p:spTree>
    <p:extLst>
      <p:ext uri="{BB962C8B-B14F-4D97-AF65-F5344CB8AC3E}">
        <p14:creationId xmlns:p14="http://schemas.microsoft.com/office/powerpoint/2010/main" val="89362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7AD453-8F62-5B45-BA0D-A077CD7C36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6C8B5C-B831-F04D-8882-F929C7D2E2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– Oracle Internal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E80CC8-8512-5545-8760-62FE94F8E5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8754" y="1782524"/>
            <a:ext cx="10668269" cy="426110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Normal and Abnormal Comparison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B6E4952-99D0-E841-9D30-65BCA502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A48447-8DE9-1E4D-BCB0-BEE65C2113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8"/>
          <a:stretch/>
        </p:blipFill>
        <p:spPr>
          <a:xfrm>
            <a:off x="6498992" y="2682630"/>
            <a:ext cx="4626207" cy="1763282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B37849-713A-004D-B2CF-94B9F7E07E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81"/>
          <a:stretch/>
        </p:blipFill>
        <p:spPr>
          <a:xfrm>
            <a:off x="798512" y="2581031"/>
            <a:ext cx="4891321" cy="17799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B123004-807D-4244-9210-F87277574172}"/>
              </a:ext>
            </a:extLst>
          </p:cNvPr>
          <p:cNvSpPr/>
          <p:nvPr/>
        </p:nvSpPr>
        <p:spPr>
          <a:xfrm>
            <a:off x="6350000" y="3083670"/>
            <a:ext cx="5040313" cy="798781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EABA4E-65DD-954E-BD18-A01EBCC8E84D}"/>
              </a:ext>
            </a:extLst>
          </p:cNvPr>
          <p:cNvSpPr/>
          <p:nvPr/>
        </p:nvSpPr>
        <p:spPr>
          <a:xfrm>
            <a:off x="381000" y="3016709"/>
            <a:ext cx="5753100" cy="29139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6D59C52-50C4-D444-8F1A-8110991C6B97}"/>
              </a:ext>
            </a:extLst>
          </p:cNvPr>
          <p:cNvCxnSpPr>
            <a:cxnSpLocks/>
          </p:cNvCxnSpPr>
          <p:nvPr/>
        </p:nvCxnSpPr>
        <p:spPr>
          <a:xfrm flipH="1" flipV="1">
            <a:off x="4660900" y="3187700"/>
            <a:ext cx="900451" cy="2855928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F3EDCA5-80D2-E74C-97EA-11373EF8127B}"/>
              </a:ext>
            </a:extLst>
          </p:cNvPr>
          <p:cNvCxnSpPr/>
          <p:nvPr/>
        </p:nvCxnSpPr>
        <p:spPr>
          <a:xfrm flipV="1">
            <a:off x="5403273" y="3428466"/>
            <a:ext cx="4073236" cy="225829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C65674-B098-0546-A39B-7615CCA8526B}"/>
              </a:ext>
            </a:extLst>
          </p:cNvPr>
          <p:cNvSpPr txBox="1"/>
          <p:nvPr/>
        </p:nvSpPr>
        <p:spPr>
          <a:xfrm>
            <a:off x="2768600" y="5921130"/>
            <a:ext cx="5807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b="1" dirty="0"/>
              <a:t>Cluster Wait time &lt; 5% when the system is normal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4282329-F12E-EA4C-9F73-EDAB91E55198}"/>
              </a:ext>
            </a:extLst>
          </p:cNvPr>
          <p:cNvCxnSpPr>
            <a:cxnSpLocks/>
          </p:cNvCxnSpPr>
          <p:nvPr/>
        </p:nvCxnSpPr>
        <p:spPr>
          <a:xfrm flipH="1" flipV="1">
            <a:off x="4076700" y="3549894"/>
            <a:ext cx="1364674" cy="2136863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43FB729-C3CF-8F49-B16D-59A7008D0A88}"/>
              </a:ext>
            </a:extLst>
          </p:cNvPr>
          <p:cNvSpPr txBox="1"/>
          <p:nvPr/>
        </p:nvSpPr>
        <p:spPr>
          <a:xfrm>
            <a:off x="5698143" y="5471410"/>
            <a:ext cx="5620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Current block transfers from ~600 </a:t>
            </a:r>
            <a:r>
              <a:rPr lang="en-US" b="1" dirty="0" err="1"/>
              <a:t>usecs</a:t>
            </a:r>
            <a:r>
              <a:rPr lang="en-US" b="1" dirty="0"/>
              <a:t> to 17 </a:t>
            </a:r>
            <a:r>
              <a:rPr lang="en-US" b="1" dirty="0" err="1"/>
              <a:t>ms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8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 animBg="1"/>
      <p:bldP spid="6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8CDE7B-2B24-A34E-ADB3-848A4AB077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40947F-6ADC-9D46-8933-FE8BC0AABD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– Oracle Internal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2D0CAA-49AB-C844-9362-22278AC0C7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Inference 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827EDC-2770-5448-B25D-F2757AD20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B2FEE18-0E01-704E-BDBE-15D1059CF918}"/>
              </a:ext>
            </a:extLst>
          </p:cNvPr>
          <p:cNvGrpSpPr/>
          <p:nvPr/>
        </p:nvGrpSpPr>
        <p:grpSpPr>
          <a:xfrm>
            <a:off x="864261" y="1756624"/>
            <a:ext cx="10296108" cy="1052197"/>
            <a:chOff x="864261" y="2028091"/>
            <a:chExt cx="10296108" cy="10521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E531BB-E0BF-6049-9DF8-3D8573E9A689}"/>
                </a:ext>
              </a:extLst>
            </p:cNvPr>
            <p:cNvSpPr txBox="1"/>
            <p:nvPr/>
          </p:nvSpPr>
          <p:spPr>
            <a:xfrm>
              <a:off x="892453" y="2028091"/>
              <a:ext cx="101393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log file parallel write -&gt; </a:t>
              </a:r>
              <a:r>
                <a:rPr lang="en-US" sz="2400" b="1" dirty="0" err="1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gc</a:t>
              </a:r>
              <a:r>
                <a:rPr lang="en-US" sz="2400" b="1" dirty="0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 [</a:t>
              </a:r>
              <a:r>
                <a:rPr lang="en-US" sz="2400" b="1" dirty="0" err="1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cr|current</a:t>
              </a:r>
              <a:r>
                <a:rPr lang="en-US" sz="2400" b="1" dirty="0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] block busy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468FA25-51ED-3043-BC2B-066B13CAC4DB}"/>
                </a:ext>
              </a:extLst>
            </p:cNvPr>
            <p:cNvSpPr/>
            <p:nvPr/>
          </p:nvSpPr>
          <p:spPr>
            <a:xfrm>
              <a:off x="864261" y="2433957"/>
              <a:ext cx="1029610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Log writes on </a:t>
              </a:r>
              <a:r>
                <a:rPr lang="en-US" b="1" u="sng" dirty="0">
                  <a:solidFill>
                    <a:schemeClr val="accent1"/>
                  </a:solidFill>
                </a:rPr>
                <a:t>sender instance </a:t>
              </a:r>
              <a:r>
                <a:rPr lang="en-US" dirty="0"/>
                <a:t>block cache fusion sends. </a:t>
              </a:r>
            </a:p>
            <a:p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18D27A6-ED32-1E4C-A40C-5F2299FBC97F}"/>
              </a:ext>
            </a:extLst>
          </p:cNvPr>
          <p:cNvGrpSpPr/>
          <p:nvPr/>
        </p:nvGrpSpPr>
        <p:grpSpPr>
          <a:xfrm>
            <a:off x="864262" y="4908422"/>
            <a:ext cx="10296108" cy="691182"/>
            <a:chOff x="864262" y="4025889"/>
            <a:chExt cx="10296108" cy="69118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F07F271-1B6D-4B4E-84A1-1106A5F7F7D5}"/>
                </a:ext>
              </a:extLst>
            </p:cNvPr>
            <p:cNvSpPr txBox="1"/>
            <p:nvPr/>
          </p:nvSpPr>
          <p:spPr>
            <a:xfrm>
              <a:off x="892454" y="4025889"/>
              <a:ext cx="240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ea typeface="Menlo" panose="020B0609030804020204" pitchFamily="49" charset="0"/>
                  <a:cs typeface="Courier New" panose="02070309020205020404" pitchFamily="49" charset="0"/>
                </a:rPr>
                <a:t>.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D129D6D-63B1-1545-BD84-64E887811676}"/>
                </a:ext>
              </a:extLst>
            </p:cNvPr>
            <p:cNvSpPr/>
            <p:nvPr/>
          </p:nvSpPr>
          <p:spPr>
            <a:xfrm>
              <a:off x="864262" y="4347739"/>
              <a:ext cx="1029610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9A7D19-77B1-F14B-AB8B-EADEC49F9A40}"/>
              </a:ext>
            </a:extLst>
          </p:cNvPr>
          <p:cNvGrpSpPr/>
          <p:nvPr/>
        </p:nvGrpSpPr>
        <p:grpSpPr>
          <a:xfrm>
            <a:off x="859497" y="3190396"/>
            <a:ext cx="10296108" cy="1076403"/>
            <a:chOff x="864261" y="1926491"/>
            <a:chExt cx="10296108" cy="118697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E924B1-2D3A-F142-A0B4-8AAEC05B98E0}"/>
                </a:ext>
              </a:extLst>
            </p:cNvPr>
            <p:cNvSpPr txBox="1"/>
            <p:nvPr/>
          </p:nvSpPr>
          <p:spPr>
            <a:xfrm>
              <a:off x="892453" y="1926491"/>
              <a:ext cx="9770623" cy="509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gc</a:t>
              </a:r>
              <a:r>
                <a:rPr lang="en-US" sz="2400" b="1" dirty="0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 [</a:t>
              </a:r>
              <a:r>
                <a:rPr lang="en-US" sz="2400" b="1" dirty="0" err="1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cr|current</a:t>
              </a:r>
              <a:r>
                <a:rPr lang="en-US" sz="2400" b="1" dirty="0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] block busy -&gt; </a:t>
              </a:r>
              <a:r>
                <a:rPr lang="en-US" sz="2400" b="1" dirty="0" err="1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gc</a:t>
              </a:r>
              <a:r>
                <a:rPr lang="en-US" sz="2400" b="1" dirty="0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 buffer busy acquire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D12E1D-2079-1F41-9649-0F97A6E21474}"/>
                </a:ext>
              </a:extLst>
            </p:cNvPr>
            <p:cNvSpPr/>
            <p:nvPr/>
          </p:nvSpPr>
          <p:spPr>
            <a:xfrm>
              <a:off x="864261" y="2400741"/>
              <a:ext cx="10296108" cy="7127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”busy” indicates delay of a cache fusion request due to a log flush or </a:t>
              </a:r>
              <a:r>
                <a:rPr lang="en-US"/>
                <a:t>a buffer pin </a:t>
              </a: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/>
                <a:t>gc</a:t>
              </a:r>
              <a:r>
                <a:rPr lang="en-US" dirty="0"/>
                <a:t> buffer busy is indicative of serialization.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7D1BB7D-C90D-A54C-8C1A-6758C76B309B}"/>
              </a:ext>
            </a:extLst>
          </p:cNvPr>
          <p:cNvSpPr txBox="1"/>
          <p:nvPr/>
        </p:nvSpPr>
        <p:spPr>
          <a:xfrm>
            <a:off x="3537679" y="4908422"/>
            <a:ext cx="3664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Hypothesis 1: Redo Log Writes 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846189-925E-1E44-8F31-03ED2FFFBFDC}"/>
              </a:ext>
            </a:extLst>
          </p:cNvPr>
          <p:cNvSpPr txBox="1"/>
          <p:nvPr/>
        </p:nvSpPr>
        <p:spPr>
          <a:xfrm>
            <a:off x="3537681" y="5351489"/>
            <a:ext cx="407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Hypothesis 2: Slow release of pins ?</a:t>
            </a:r>
          </a:p>
        </p:txBody>
      </p:sp>
    </p:spTree>
    <p:extLst>
      <p:ext uri="{BB962C8B-B14F-4D97-AF65-F5344CB8AC3E}">
        <p14:creationId xmlns:p14="http://schemas.microsoft.com/office/powerpoint/2010/main" val="203379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7AD453-8F62-5B45-BA0D-A077CD7C36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6C8B5C-B831-F04D-8882-F929C7D2E2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– Oracle Internal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E80CC8-8512-5545-8760-62FE94F8E5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8754" y="1744424"/>
            <a:ext cx="10668269" cy="426110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Histograms are subdivided into </a:t>
            </a:r>
            <a:r>
              <a:rPr lang="en-US" dirty="0" err="1"/>
              <a:t>usec</a:t>
            </a:r>
            <a:r>
              <a:rPr lang="en-US" dirty="0"/>
              <a:t> , </a:t>
            </a:r>
            <a:r>
              <a:rPr lang="en-US" dirty="0" err="1"/>
              <a:t>ms</a:t>
            </a:r>
            <a:r>
              <a:rPr lang="en-US" dirty="0"/>
              <a:t>, and sec buckets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9480CA-10C0-1A4E-A5DD-D8B087C3E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762" y="4584700"/>
            <a:ext cx="8369300" cy="2794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E19B07-AC03-EF47-970F-B964D1D14D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862" y="2425700"/>
            <a:ext cx="8293100" cy="2032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2AED5C-B703-FB44-A9D2-3076BEFEE3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112" y="4768850"/>
            <a:ext cx="8356600" cy="241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F32F2A-9710-9248-96FF-DD6619B0D4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762" y="5036866"/>
            <a:ext cx="8362950" cy="2487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B123004-807D-4244-9210-F87277574172}"/>
              </a:ext>
            </a:extLst>
          </p:cNvPr>
          <p:cNvSpPr/>
          <p:nvPr/>
        </p:nvSpPr>
        <p:spPr>
          <a:xfrm>
            <a:off x="7785100" y="4583636"/>
            <a:ext cx="2487612" cy="701986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FC70D44-24E3-C14D-9723-B9750A618CE3}"/>
              </a:ext>
            </a:extLst>
          </p:cNvPr>
          <p:cNvSpPr txBox="1">
            <a:spLocks/>
          </p:cNvSpPr>
          <p:nvPr/>
        </p:nvSpPr>
        <p:spPr>
          <a:xfrm>
            <a:off x="761802" y="1000420"/>
            <a:ext cx="10668269" cy="330540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799" b="0" i="0" kern="1200">
                <a:solidFill>
                  <a:schemeClr val="tx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  <a:lvl2pPr marL="365650" marR="0" indent="-182825" algn="l" defTabSz="914126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799" b="0" i="0" kern="1200">
                <a:solidFill>
                  <a:schemeClr val="tx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2pPr>
            <a:lvl3pPr marL="731301" marR="0" indent="-182825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20000"/>
              <a:buFont typeface="System Font Regular"/>
              <a:buChar char="-"/>
              <a:tabLst/>
              <a:defRPr sz="16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096951" marR="0" indent="-182825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System Font Regular"/>
              <a:buChar char="◦"/>
              <a:tabLst/>
              <a:defRPr sz="14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462601" marR="0" indent="-182825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1828251" indent="-182825" algn="l" defTabSz="914126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20000"/>
              <a:buFont typeface="System Font Regular"/>
              <a:buChar char="-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2193902" indent="-182825" algn="l" defTabSz="914126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System Font Regular"/>
              <a:buChar char="◦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Impact of Outliers on Cluster Waits and Commits  </a:t>
            </a:r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6D551FF7-8161-B147-A6C3-8F577D35F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508001"/>
            <a:ext cx="10668269" cy="492103"/>
          </a:xfrm>
        </p:spPr>
        <p:txBody>
          <a:bodyPr/>
          <a:lstStyle/>
          <a:p>
            <a:r>
              <a:rPr lang="en-US" dirty="0"/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316016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7AD453-8F62-5B45-BA0D-A077CD7C36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6C8B5C-B831-F04D-8882-F929C7D2E2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– Oracle Internal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E80CC8-8512-5545-8760-62FE94F8E5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8754" y="1744424"/>
            <a:ext cx="10668269" cy="426110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Histograms are subdivided into </a:t>
            </a:r>
            <a:r>
              <a:rPr lang="en-US" dirty="0" err="1"/>
              <a:t>usec</a:t>
            </a:r>
            <a:r>
              <a:rPr lang="en-US" dirty="0"/>
              <a:t> , </a:t>
            </a:r>
            <a:r>
              <a:rPr lang="en-US" dirty="0" err="1"/>
              <a:t>ms</a:t>
            </a:r>
            <a:r>
              <a:rPr lang="en-US" dirty="0"/>
              <a:t>, and sec buckets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123004-807D-4244-9210-F87277574172}"/>
              </a:ext>
            </a:extLst>
          </p:cNvPr>
          <p:cNvSpPr/>
          <p:nvPr/>
        </p:nvSpPr>
        <p:spPr>
          <a:xfrm>
            <a:off x="7162800" y="3971702"/>
            <a:ext cx="3224213" cy="279401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FC70D44-24E3-C14D-9723-B9750A618CE3}"/>
              </a:ext>
            </a:extLst>
          </p:cNvPr>
          <p:cNvSpPr txBox="1">
            <a:spLocks/>
          </p:cNvSpPr>
          <p:nvPr/>
        </p:nvSpPr>
        <p:spPr>
          <a:xfrm>
            <a:off x="761802" y="1000420"/>
            <a:ext cx="10668269" cy="330540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799" b="0" i="0" kern="1200">
                <a:solidFill>
                  <a:schemeClr val="tx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  <a:lvl2pPr marL="365650" marR="0" indent="-182825" algn="l" defTabSz="914126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799" b="0" i="0" kern="1200">
                <a:solidFill>
                  <a:schemeClr val="tx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2pPr>
            <a:lvl3pPr marL="731301" marR="0" indent="-182825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20000"/>
              <a:buFont typeface="System Font Regular"/>
              <a:buChar char="-"/>
              <a:tabLst/>
              <a:defRPr sz="16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096951" marR="0" indent="-182825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System Font Regular"/>
              <a:buChar char="◦"/>
              <a:tabLst/>
              <a:defRPr sz="14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462601" marR="0" indent="-182825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1828251" indent="-182825" algn="l" defTabSz="914126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20000"/>
              <a:buFont typeface="System Font Regular"/>
              <a:buChar char="-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2193902" indent="-182825" algn="l" defTabSz="914126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System Font Regular"/>
              <a:buChar char="◦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Impact of Outliers on Cluster Waits and Commits  </a:t>
            </a:r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6D551FF7-8161-B147-A6C3-8F577D35F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508001"/>
            <a:ext cx="10668269" cy="492103"/>
          </a:xfrm>
        </p:spPr>
        <p:txBody>
          <a:bodyPr/>
          <a:lstStyle/>
          <a:p>
            <a:r>
              <a:rPr lang="en-US" dirty="0"/>
              <a:t>Case Study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A3290A-44DA-A844-94A0-ADAF69B0CD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362" y="2279650"/>
            <a:ext cx="8851900" cy="673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097553-23CB-FC45-B18D-661C55114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162" y="2901950"/>
            <a:ext cx="8902700" cy="292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24E842-712E-0D4E-8D45-01C68DC2D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162" y="3327399"/>
            <a:ext cx="8902700" cy="6764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F4841F6-29C6-2E4B-9A9E-315F0C8706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812" y="3949700"/>
            <a:ext cx="8356600" cy="279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8EC7D8B-9EB9-7D4E-A40A-A66B12F68A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762" y="5029200"/>
            <a:ext cx="8491538" cy="286085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A0804CC-6333-C94E-88CB-B29D0F5A86E5}"/>
              </a:ext>
            </a:extLst>
          </p:cNvPr>
          <p:cNvCxnSpPr/>
          <p:nvPr/>
        </p:nvCxnSpPr>
        <p:spPr>
          <a:xfrm>
            <a:off x="6580416" y="3429000"/>
            <a:ext cx="0" cy="215900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5AB6DE6-0982-A844-86E8-3E2A6698B5F0}"/>
              </a:ext>
            </a:extLst>
          </p:cNvPr>
          <p:cNvCxnSpPr/>
          <p:nvPr/>
        </p:nvCxnSpPr>
        <p:spPr>
          <a:xfrm>
            <a:off x="7190022" y="3401783"/>
            <a:ext cx="0" cy="215900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071E445-ED27-6149-ABE9-3BD6351DB42D}"/>
              </a:ext>
            </a:extLst>
          </p:cNvPr>
          <p:cNvSpPr txBox="1"/>
          <p:nvPr/>
        </p:nvSpPr>
        <p:spPr>
          <a:xfrm>
            <a:off x="587823" y="4963883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</p:spTree>
    <p:extLst>
      <p:ext uri="{BB962C8B-B14F-4D97-AF65-F5344CB8AC3E}">
        <p14:creationId xmlns:p14="http://schemas.microsoft.com/office/powerpoint/2010/main" val="22544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7AD453-8F62-5B45-BA0D-A077CD7C36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6C8B5C-B831-F04D-8882-F929C7D2E2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– Oracle Internal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F3EDCA5-80D2-E74C-97EA-11373EF8127B}"/>
              </a:ext>
            </a:extLst>
          </p:cNvPr>
          <p:cNvCxnSpPr/>
          <p:nvPr/>
        </p:nvCxnSpPr>
        <p:spPr>
          <a:xfrm flipV="1">
            <a:off x="2863273" y="3946236"/>
            <a:ext cx="4073236" cy="225829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9DC8E0D-DD6D-F242-8369-955C8E9043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1"/>
          <a:stretch/>
        </p:blipFill>
        <p:spPr>
          <a:xfrm>
            <a:off x="1392212" y="1714500"/>
            <a:ext cx="7796212" cy="461596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B123004-807D-4244-9210-F87277574172}"/>
              </a:ext>
            </a:extLst>
          </p:cNvPr>
          <p:cNvSpPr/>
          <p:nvPr/>
        </p:nvSpPr>
        <p:spPr>
          <a:xfrm>
            <a:off x="6845300" y="2712440"/>
            <a:ext cx="1943100" cy="882397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84D332-25D6-2241-9702-8F60FB0D9CF5}"/>
              </a:ext>
            </a:extLst>
          </p:cNvPr>
          <p:cNvSpPr/>
          <p:nvPr/>
        </p:nvSpPr>
        <p:spPr>
          <a:xfrm>
            <a:off x="6807200" y="4973040"/>
            <a:ext cx="1943100" cy="882397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63973C2-097B-8244-837E-5CC99506728C}"/>
              </a:ext>
            </a:extLst>
          </p:cNvPr>
          <p:cNvSpPr txBox="1">
            <a:spLocks/>
          </p:cNvSpPr>
          <p:nvPr/>
        </p:nvSpPr>
        <p:spPr>
          <a:xfrm>
            <a:off x="761802" y="1000420"/>
            <a:ext cx="10668269" cy="330540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799" b="0" i="0" kern="1200">
                <a:solidFill>
                  <a:schemeClr val="tx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  <a:lvl2pPr marL="365650" marR="0" indent="-182825" algn="l" defTabSz="914126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799" b="0" i="0" kern="1200">
                <a:solidFill>
                  <a:schemeClr val="tx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2pPr>
            <a:lvl3pPr marL="731301" marR="0" indent="-182825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20000"/>
              <a:buFont typeface="System Font Regular"/>
              <a:buChar char="-"/>
              <a:tabLst/>
              <a:defRPr sz="16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096951" marR="0" indent="-182825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System Font Regular"/>
              <a:buChar char="◦"/>
              <a:tabLst/>
              <a:defRPr sz="14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462601" marR="0" indent="-182825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1828251" indent="-182825" algn="l" defTabSz="914126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20000"/>
              <a:buFont typeface="System Font Regular"/>
              <a:buChar char="-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2193902" indent="-182825" algn="l" defTabSz="914126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System Font Regular"/>
              <a:buChar char="◦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Which Part of the Application is affected most ?</a:t>
            </a: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9A3EC9A3-27DE-1C4E-BF54-09D963EA6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508001"/>
            <a:ext cx="10668269" cy="492103"/>
          </a:xfrm>
        </p:spPr>
        <p:txBody>
          <a:bodyPr/>
          <a:lstStyle/>
          <a:p>
            <a:r>
              <a:rPr lang="en-US" dirty="0"/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81422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8CDE7B-2B24-A34E-ADB3-848A4AB077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40947F-6ADC-9D46-8933-FE8BC0AABD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– Oracle Internal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2D0CAA-49AB-C844-9362-22278AC0C7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Impact of Globally Hot Blocks on Application SQL  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827EDC-2770-5448-B25D-F2757AD20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18D27A6-ED32-1E4C-A40C-5F2299FBC97F}"/>
              </a:ext>
            </a:extLst>
          </p:cNvPr>
          <p:cNvGrpSpPr/>
          <p:nvPr/>
        </p:nvGrpSpPr>
        <p:grpSpPr>
          <a:xfrm>
            <a:off x="864262" y="4908422"/>
            <a:ext cx="10296108" cy="691182"/>
            <a:chOff x="864262" y="4025889"/>
            <a:chExt cx="10296108" cy="69118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F07F271-1B6D-4B4E-84A1-1106A5F7F7D5}"/>
                </a:ext>
              </a:extLst>
            </p:cNvPr>
            <p:cNvSpPr txBox="1"/>
            <p:nvPr/>
          </p:nvSpPr>
          <p:spPr>
            <a:xfrm>
              <a:off x="892454" y="4025889"/>
              <a:ext cx="240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ea typeface="Menlo" panose="020B0609030804020204" pitchFamily="49" charset="0"/>
                  <a:cs typeface="Courier New" panose="02070309020205020404" pitchFamily="49" charset="0"/>
                </a:rPr>
                <a:t>.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D129D6D-63B1-1545-BD84-64E887811676}"/>
                </a:ext>
              </a:extLst>
            </p:cNvPr>
            <p:cNvSpPr/>
            <p:nvPr/>
          </p:nvSpPr>
          <p:spPr>
            <a:xfrm>
              <a:off x="864262" y="4347739"/>
              <a:ext cx="1029610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9A7D19-77B1-F14B-AB8B-EADEC49F9A40}"/>
              </a:ext>
            </a:extLst>
          </p:cNvPr>
          <p:cNvGrpSpPr/>
          <p:nvPr/>
        </p:nvGrpSpPr>
        <p:grpSpPr>
          <a:xfrm>
            <a:off x="859497" y="3190396"/>
            <a:ext cx="11089233" cy="799404"/>
            <a:chOff x="864261" y="1926491"/>
            <a:chExt cx="11089233" cy="88152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E924B1-2D3A-F142-A0B4-8AAEC05B98E0}"/>
                </a:ext>
              </a:extLst>
            </p:cNvPr>
            <p:cNvSpPr txBox="1"/>
            <p:nvPr/>
          </p:nvSpPr>
          <p:spPr>
            <a:xfrm>
              <a:off x="892453" y="1926491"/>
              <a:ext cx="11061041" cy="509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SELECT -&gt; </a:t>
              </a:r>
              <a:r>
                <a:rPr lang="en-US" sz="2400" b="1" dirty="0" err="1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gc</a:t>
              </a:r>
              <a:r>
                <a:rPr lang="en-US" sz="2400" b="1" dirty="0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 </a:t>
              </a:r>
              <a:r>
                <a:rPr lang="en-US" sz="2400" b="1" dirty="0" err="1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cr</a:t>
              </a:r>
              <a:r>
                <a:rPr lang="en-US" sz="2400" b="1" dirty="0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 block busy.     -&gt; </a:t>
              </a:r>
              <a:r>
                <a:rPr lang="en-US" sz="2400" b="1" dirty="0" err="1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gc</a:t>
              </a:r>
              <a:r>
                <a:rPr lang="en-US" sz="2400" b="1" dirty="0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 buffer busy acquire 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D12E1D-2079-1F41-9649-0F97A6E21474}"/>
                </a:ext>
              </a:extLst>
            </p:cNvPr>
            <p:cNvSpPr/>
            <p:nvPr/>
          </p:nvSpPr>
          <p:spPr>
            <a:xfrm>
              <a:off x="864261" y="2400741"/>
              <a:ext cx="10296108" cy="4072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Queries can do </a:t>
              </a:r>
              <a:r>
                <a:rPr lang="en-US" dirty="0" err="1"/>
                <a:t>cr</a:t>
              </a:r>
              <a:r>
                <a:rPr lang="en-US" dirty="0"/>
                <a:t> reads on modified blocks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686245-EBA3-0142-A996-14111ACAB317}"/>
              </a:ext>
            </a:extLst>
          </p:cNvPr>
          <p:cNvGrpSpPr/>
          <p:nvPr/>
        </p:nvGrpSpPr>
        <p:grpSpPr>
          <a:xfrm>
            <a:off x="876987" y="1798812"/>
            <a:ext cx="10904887" cy="799404"/>
            <a:chOff x="864261" y="1926491"/>
            <a:chExt cx="10904887" cy="8815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A40C278-92E1-D547-B7F0-DF955B23D118}"/>
                </a:ext>
              </a:extLst>
            </p:cNvPr>
            <p:cNvSpPr txBox="1"/>
            <p:nvPr/>
          </p:nvSpPr>
          <p:spPr>
            <a:xfrm>
              <a:off x="892453" y="1926491"/>
              <a:ext cx="10876695" cy="509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DML    -&gt; </a:t>
              </a:r>
              <a:r>
                <a:rPr lang="en-US" sz="2400" b="1" dirty="0" err="1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gc</a:t>
              </a:r>
              <a:r>
                <a:rPr lang="en-US" sz="2400" b="1" dirty="0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 current block busy -&gt; </a:t>
              </a:r>
              <a:r>
                <a:rPr lang="en-US" sz="2400" b="1" dirty="0" err="1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gc</a:t>
              </a:r>
              <a:r>
                <a:rPr lang="en-US" sz="2400" b="1" dirty="0">
                  <a:latin typeface="Courier New" panose="02070309020205020404" pitchFamily="49" charset="0"/>
                  <a:ea typeface="Menlo" panose="020B0609030804020204" pitchFamily="49" charset="0"/>
                  <a:cs typeface="Courier New" panose="02070309020205020404" pitchFamily="49" charset="0"/>
                </a:rPr>
                <a:t> buffer busy acquire 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BAB3DB4-10FE-4047-B704-5F081E818407}"/>
                </a:ext>
              </a:extLst>
            </p:cNvPr>
            <p:cNvSpPr/>
            <p:nvPr/>
          </p:nvSpPr>
          <p:spPr>
            <a:xfrm>
              <a:off x="864261" y="2400741"/>
              <a:ext cx="10296108" cy="4072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UPDATE/INSERT/DELETE access current blocks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616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7AD453-8F62-5B45-BA0D-A077CD7C36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6C8B5C-B831-F04D-8882-F929C7D2E2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– Oracle Internal</a:t>
            </a:r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5F3E8B-981F-B749-9575-735AAD7B0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12" y="1689061"/>
            <a:ext cx="7920038" cy="271251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584D332-25D6-2241-9702-8F60FB0D9CF5}"/>
              </a:ext>
            </a:extLst>
          </p:cNvPr>
          <p:cNvSpPr/>
          <p:nvPr/>
        </p:nvSpPr>
        <p:spPr>
          <a:xfrm>
            <a:off x="1071562" y="2997200"/>
            <a:ext cx="7666038" cy="393700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123004-807D-4244-9210-F87277574172}"/>
              </a:ext>
            </a:extLst>
          </p:cNvPr>
          <p:cNvSpPr/>
          <p:nvPr/>
        </p:nvSpPr>
        <p:spPr>
          <a:xfrm>
            <a:off x="1071562" y="3610353"/>
            <a:ext cx="7666038" cy="491747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90EA58-410F-BA43-BFD6-297B7AB7A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672" y="4530272"/>
            <a:ext cx="6121400" cy="18669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865EFF4-E227-E340-9F50-8CE08386882C}"/>
              </a:ext>
            </a:extLst>
          </p:cNvPr>
          <p:cNvSpPr/>
          <p:nvPr/>
        </p:nvSpPr>
        <p:spPr>
          <a:xfrm>
            <a:off x="4619236" y="5984337"/>
            <a:ext cx="2459500" cy="306454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24D62AA-6C20-5948-BC22-F7E8870CEAEA}"/>
              </a:ext>
            </a:extLst>
          </p:cNvPr>
          <p:cNvSpPr txBox="1">
            <a:spLocks/>
          </p:cNvSpPr>
          <p:nvPr/>
        </p:nvSpPr>
        <p:spPr>
          <a:xfrm>
            <a:off x="761802" y="1000420"/>
            <a:ext cx="10668269" cy="330540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799" b="0" i="0" kern="1200">
                <a:solidFill>
                  <a:schemeClr val="tx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  <a:lvl2pPr marL="365650" marR="0" indent="-182825" algn="l" defTabSz="914126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799" b="0" i="0" kern="1200">
                <a:solidFill>
                  <a:schemeClr val="tx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2pPr>
            <a:lvl3pPr marL="731301" marR="0" indent="-182825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20000"/>
              <a:buFont typeface="System Font Regular"/>
              <a:buChar char="-"/>
              <a:tabLst/>
              <a:defRPr sz="16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096951" marR="0" indent="-182825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System Font Regular"/>
              <a:buChar char="◦"/>
              <a:tabLst/>
              <a:defRPr sz="14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462601" marR="0" indent="-182825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1828251" indent="-182825" algn="l" defTabSz="914126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20000"/>
              <a:buFont typeface="System Font Regular"/>
              <a:buChar char="-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2193902" indent="-182825" algn="l" defTabSz="914126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System Font Regular"/>
              <a:buChar char="◦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Global Cache Server Performance</a:t>
            </a:r>
          </a:p>
        </p:txBody>
      </p:sp>
      <p:sp>
        <p:nvSpPr>
          <p:cNvPr id="17" name="Title 4">
            <a:extLst>
              <a:ext uri="{FF2B5EF4-FFF2-40B4-BE49-F238E27FC236}">
                <a16:creationId xmlns:a16="http://schemas.microsoft.com/office/drawing/2014/main" id="{329CC800-A8DA-E44E-995C-92A00AC2D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508001"/>
            <a:ext cx="10668269" cy="492103"/>
          </a:xfrm>
        </p:spPr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0E20E6-4CE5-7640-B059-53E5FAEBCF4F}"/>
              </a:ext>
            </a:extLst>
          </p:cNvPr>
          <p:cNvSpPr txBox="1"/>
          <p:nvPr/>
        </p:nvSpPr>
        <p:spPr>
          <a:xfrm>
            <a:off x="9144000" y="2286000"/>
            <a:ext cx="2698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</a:t>
            </a:r>
            <a:r>
              <a:rPr lang="en-US" dirty="0" err="1"/>
              <a:t>pct</a:t>
            </a:r>
            <a:r>
              <a:rPr lang="en-US" dirty="0"/>
              <a:t> of log flushes 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ECCD1E-B8A3-9E40-9E08-22945ECC5217}"/>
              </a:ext>
            </a:extLst>
          </p:cNvPr>
          <p:cNvCxnSpPr>
            <a:endCxn id="7" idx="3"/>
          </p:cNvCxnSpPr>
          <p:nvPr/>
        </p:nvCxnSpPr>
        <p:spPr>
          <a:xfrm flipH="1">
            <a:off x="8934450" y="2692400"/>
            <a:ext cx="806450" cy="35292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2BFC87F-B48C-1843-B37C-BC3DBA291928}"/>
              </a:ext>
            </a:extLst>
          </p:cNvPr>
          <p:cNvCxnSpPr/>
          <p:nvPr/>
        </p:nvCxnSpPr>
        <p:spPr>
          <a:xfrm flipH="1">
            <a:off x="8737600" y="2692400"/>
            <a:ext cx="1126836" cy="10621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2DCE0A6-8C88-AE47-8C01-B6E205850881}"/>
              </a:ext>
            </a:extLst>
          </p:cNvPr>
          <p:cNvSpPr txBox="1"/>
          <p:nvPr/>
        </p:nvSpPr>
        <p:spPr>
          <a:xfrm>
            <a:off x="9250221" y="4932221"/>
            <a:ext cx="200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Flush Times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432C567-98C7-A04A-A0D9-26BF63F24F73}"/>
              </a:ext>
            </a:extLst>
          </p:cNvPr>
          <p:cNvCxnSpPr>
            <a:cxnSpLocks/>
          </p:cNvCxnSpPr>
          <p:nvPr/>
        </p:nvCxnSpPr>
        <p:spPr>
          <a:xfrm flipH="1" flipV="1">
            <a:off x="8737600" y="3283527"/>
            <a:ext cx="1500910" cy="1524001"/>
          </a:xfrm>
          <a:prstGeom prst="straightConnector1">
            <a:avLst/>
          </a:prstGeom>
          <a:ln w="635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415A14C-45C1-3148-82A5-49C60F51D1EA}"/>
              </a:ext>
            </a:extLst>
          </p:cNvPr>
          <p:cNvCxnSpPr/>
          <p:nvPr/>
        </p:nvCxnSpPr>
        <p:spPr>
          <a:xfrm flipH="1">
            <a:off x="7301345" y="5301553"/>
            <a:ext cx="2826328" cy="836011"/>
          </a:xfrm>
          <a:prstGeom prst="straightConnector1">
            <a:avLst/>
          </a:prstGeom>
          <a:ln w="635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ame 4">
            <a:extLst>
              <a:ext uri="{FF2B5EF4-FFF2-40B4-BE49-F238E27FC236}">
                <a16:creationId xmlns:a16="http://schemas.microsoft.com/office/drawing/2014/main" id="{08530A32-63BE-194A-ADFE-F658D45DE9C7}"/>
              </a:ext>
            </a:extLst>
          </p:cNvPr>
          <p:cNvSpPr/>
          <p:nvPr/>
        </p:nvSpPr>
        <p:spPr>
          <a:xfrm>
            <a:off x="1014412" y="3383281"/>
            <a:ext cx="7723188" cy="45719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131AA4-C9E9-D04D-9825-EED4A4E35EE0}"/>
              </a:ext>
            </a:extLst>
          </p:cNvPr>
          <p:cNvSpPr/>
          <p:nvPr/>
        </p:nvSpPr>
        <p:spPr>
          <a:xfrm>
            <a:off x="4734185" y="5814213"/>
            <a:ext cx="2459500" cy="20923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23A665C-C999-B243-8C1B-511A8EAFF444}"/>
              </a:ext>
            </a:extLst>
          </p:cNvPr>
          <p:cNvCxnSpPr/>
          <p:nvPr/>
        </p:nvCxnSpPr>
        <p:spPr>
          <a:xfrm flipV="1">
            <a:off x="7193685" y="3610353"/>
            <a:ext cx="990945" cy="220386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6098C26-4224-3244-856B-8450F3245715}"/>
              </a:ext>
            </a:extLst>
          </p:cNvPr>
          <p:cNvSpPr txBox="1"/>
          <p:nvPr/>
        </p:nvSpPr>
        <p:spPr>
          <a:xfrm>
            <a:off x="6670623" y="4542972"/>
            <a:ext cx="1772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Pin Times</a:t>
            </a:r>
          </a:p>
        </p:txBody>
      </p:sp>
    </p:spTree>
    <p:extLst>
      <p:ext uri="{BB962C8B-B14F-4D97-AF65-F5344CB8AC3E}">
        <p14:creationId xmlns:p14="http://schemas.microsoft.com/office/powerpoint/2010/main" val="304405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4" grpId="0"/>
      <p:bldP spid="18" grpId="0"/>
      <p:bldP spid="19" grpId="1" animBg="1"/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7AD453-8F62-5B45-BA0D-A077CD7C36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6C8B5C-B831-F04D-8882-F929C7D2E2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– Oracle Internal</a:t>
            </a:r>
            <a:endParaRPr lang="en-US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90EA58-410F-BA43-BFD6-297B7AB7A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014" y="2333107"/>
            <a:ext cx="7469200" cy="227795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865EFF4-E227-E340-9F50-8CE08386882C}"/>
              </a:ext>
            </a:extLst>
          </p:cNvPr>
          <p:cNvSpPr/>
          <p:nvPr/>
        </p:nvSpPr>
        <p:spPr>
          <a:xfrm>
            <a:off x="5233830" y="4110571"/>
            <a:ext cx="2995769" cy="320575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24D62AA-6C20-5948-BC22-F7E8870CEAEA}"/>
              </a:ext>
            </a:extLst>
          </p:cNvPr>
          <p:cNvSpPr txBox="1">
            <a:spLocks/>
          </p:cNvSpPr>
          <p:nvPr/>
        </p:nvSpPr>
        <p:spPr>
          <a:xfrm>
            <a:off x="761802" y="1000420"/>
            <a:ext cx="10668269" cy="330540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799" b="0" i="0" kern="1200">
                <a:solidFill>
                  <a:schemeClr val="tx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  <a:lvl2pPr marL="365650" marR="0" indent="-182825" algn="l" defTabSz="914126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799" b="0" i="0" kern="1200">
                <a:solidFill>
                  <a:schemeClr val="tx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2pPr>
            <a:lvl3pPr marL="731301" marR="0" indent="-182825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20000"/>
              <a:buFont typeface="System Font Regular"/>
              <a:buChar char="-"/>
              <a:tabLst/>
              <a:defRPr sz="16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096951" marR="0" indent="-182825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System Font Regular"/>
              <a:buChar char="◦"/>
              <a:tabLst/>
              <a:defRPr sz="14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462601" marR="0" indent="-182825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1828251" indent="-182825" algn="l" defTabSz="914126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20000"/>
              <a:buFont typeface="System Font Regular"/>
              <a:buChar char="-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2193902" indent="-182825" algn="l" defTabSz="914126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System Font Regular"/>
              <a:buChar char="◦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Causes of Global Cache Contention </a:t>
            </a:r>
          </a:p>
        </p:txBody>
      </p:sp>
      <p:sp>
        <p:nvSpPr>
          <p:cNvPr id="17" name="Title 4">
            <a:extLst>
              <a:ext uri="{FF2B5EF4-FFF2-40B4-BE49-F238E27FC236}">
                <a16:creationId xmlns:a16="http://schemas.microsoft.com/office/drawing/2014/main" id="{329CC800-A8DA-E44E-995C-92A00AC2D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508001"/>
            <a:ext cx="10668269" cy="492103"/>
          </a:xfrm>
        </p:spPr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08530A32-63BE-194A-ADFE-F658D45DE9C7}"/>
              </a:ext>
            </a:extLst>
          </p:cNvPr>
          <p:cNvSpPr/>
          <p:nvPr/>
        </p:nvSpPr>
        <p:spPr>
          <a:xfrm>
            <a:off x="1014412" y="3383281"/>
            <a:ext cx="7723188" cy="45719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131AA4-C9E9-D04D-9825-EED4A4E35EE0}"/>
              </a:ext>
            </a:extLst>
          </p:cNvPr>
          <p:cNvSpPr/>
          <p:nvPr/>
        </p:nvSpPr>
        <p:spPr>
          <a:xfrm>
            <a:off x="5273828" y="3865499"/>
            <a:ext cx="2955772" cy="24105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6DEC64-303D-B849-918C-1C41150C7107}"/>
              </a:ext>
            </a:extLst>
          </p:cNvPr>
          <p:cNvSpPr txBox="1"/>
          <p:nvPr/>
        </p:nvSpPr>
        <p:spPr>
          <a:xfrm>
            <a:off x="1957626" y="4507388"/>
            <a:ext cx="8276620" cy="1569660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Long “Pins” times may indicate: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      - CPU load on serving instances, leading to slow release of pins by foregrounds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- Inefficient code where pins are held for long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- Priority inversion on serving instance (preempted while holding an exclusive pin)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Long “Flush” times usually indicate log I/O issues.</a:t>
            </a:r>
          </a:p>
        </p:txBody>
      </p:sp>
    </p:spTree>
    <p:extLst>
      <p:ext uri="{BB962C8B-B14F-4D97-AF65-F5344CB8AC3E}">
        <p14:creationId xmlns:p14="http://schemas.microsoft.com/office/powerpoint/2010/main" val="15717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7AD453-8F62-5B45-BA0D-A077CD7C36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6C8B5C-B831-F04D-8882-F929C7D2E2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– Oracle Internal</a:t>
            </a:r>
            <a:endParaRPr lang="en-US" dirty="0"/>
          </a:p>
        </p:txBody>
      </p:sp>
      <p:pic>
        <p:nvPicPr>
          <p:cNvPr id="8" name="Picture 7" descr="A screen shot of a social media post&#10;&#10;Description automatically generated">
            <a:extLst>
              <a:ext uri="{FF2B5EF4-FFF2-40B4-BE49-F238E27FC236}">
                <a16:creationId xmlns:a16="http://schemas.microsoft.com/office/drawing/2014/main" id="{4D0CCCC3-C666-F840-8686-B0F9726A6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962" y="1600200"/>
            <a:ext cx="8267700" cy="18034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7174F6A-BF97-F14F-9D21-2D9666D33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498850"/>
            <a:ext cx="7150100" cy="28067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584D332-25D6-2241-9702-8F60FB0D9CF5}"/>
              </a:ext>
            </a:extLst>
          </p:cNvPr>
          <p:cNvSpPr/>
          <p:nvPr/>
        </p:nvSpPr>
        <p:spPr>
          <a:xfrm>
            <a:off x="5147540" y="2171699"/>
            <a:ext cx="440459" cy="1208722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65EFF4-E227-E340-9F50-8CE08386882C}"/>
              </a:ext>
            </a:extLst>
          </p:cNvPr>
          <p:cNvSpPr/>
          <p:nvPr/>
        </p:nvSpPr>
        <p:spPr>
          <a:xfrm>
            <a:off x="8305800" y="2095501"/>
            <a:ext cx="596900" cy="546100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123004-807D-4244-9210-F87277574172}"/>
              </a:ext>
            </a:extLst>
          </p:cNvPr>
          <p:cNvSpPr/>
          <p:nvPr/>
        </p:nvSpPr>
        <p:spPr>
          <a:xfrm flipV="1">
            <a:off x="5147540" y="5257797"/>
            <a:ext cx="529360" cy="1143002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925535-F668-9F44-9F4E-1D6804044998}"/>
              </a:ext>
            </a:extLst>
          </p:cNvPr>
          <p:cNvSpPr/>
          <p:nvPr/>
        </p:nvSpPr>
        <p:spPr>
          <a:xfrm flipV="1">
            <a:off x="7471640" y="5219697"/>
            <a:ext cx="529360" cy="1143002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0C6015B-712F-1240-9078-6B74D8C6DE9C}"/>
              </a:ext>
            </a:extLst>
          </p:cNvPr>
          <p:cNvSpPr txBox="1">
            <a:spLocks/>
          </p:cNvSpPr>
          <p:nvPr/>
        </p:nvSpPr>
        <p:spPr>
          <a:xfrm>
            <a:off x="761802" y="1000420"/>
            <a:ext cx="10668269" cy="330540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799" b="0" i="0" kern="1200">
                <a:solidFill>
                  <a:schemeClr val="tx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  <a:lvl2pPr marL="365650" marR="0" indent="-182825" algn="l" defTabSz="914126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799" b="0" i="0" kern="1200">
                <a:solidFill>
                  <a:schemeClr val="tx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2pPr>
            <a:lvl3pPr marL="731301" marR="0" indent="-182825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20000"/>
              <a:buFont typeface="System Font Regular"/>
              <a:buChar char="-"/>
              <a:tabLst/>
              <a:defRPr sz="16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096951" marR="0" indent="-182825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System Font Regular"/>
              <a:buChar char="◦"/>
              <a:tabLst/>
              <a:defRPr sz="14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462601" marR="0" indent="-182825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1828251" indent="-182825" algn="l" defTabSz="914126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20000"/>
              <a:buFont typeface="System Font Regular"/>
              <a:buChar char="-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2193902" indent="-182825" algn="l" defTabSz="914126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System Font Regular"/>
              <a:buChar char="◦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Per-instance Cache Fusion Receiver Performance:</a:t>
            </a:r>
          </a:p>
          <a:p>
            <a:r>
              <a:rPr lang="en-US" dirty="0"/>
              <a:t>View from 1 instance in the cluster</a:t>
            </a:r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1E4BC8B3-01C2-1540-897A-CCE422B6B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508001"/>
            <a:ext cx="10668269" cy="492103"/>
          </a:xfrm>
        </p:spPr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3A9B7E-4AD8-D749-BFA4-71CA38BF7C86}"/>
              </a:ext>
            </a:extLst>
          </p:cNvPr>
          <p:cNvSpPr txBox="1"/>
          <p:nvPr/>
        </p:nvSpPr>
        <p:spPr>
          <a:xfrm>
            <a:off x="8756073" y="4045527"/>
            <a:ext cx="2179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Skew on Instance 8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2E7175-7C55-4B4B-891B-50AFCD6F2B23}"/>
              </a:ext>
            </a:extLst>
          </p:cNvPr>
          <p:cNvCxnSpPr/>
          <p:nvPr/>
        </p:nvCxnSpPr>
        <p:spPr>
          <a:xfrm flipH="1" flipV="1">
            <a:off x="8902700" y="2479964"/>
            <a:ext cx="740064" cy="156556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2672CE6-300F-2845-A1A9-0B350B23405F}"/>
              </a:ext>
            </a:extLst>
          </p:cNvPr>
          <p:cNvCxnSpPr/>
          <p:nvPr/>
        </p:nvCxnSpPr>
        <p:spPr>
          <a:xfrm flipH="1">
            <a:off x="7827818" y="4414859"/>
            <a:ext cx="1917844" cy="105768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414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4" grpId="0" animBg="1"/>
      <p:bldP spid="15" grpId="0" animBg="1"/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A41049-85D5-4945-B47B-04200EF07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11BFB5-2748-684F-858A-1012F89C38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– Oracle Internal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62E85D-D472-FB4A-BE4F-29AE904EF1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Look for IO reasons which can explain the log flush performance.</a:t>
            </a:r>
          </a:p>
          <a:p>
            <a:pPr marL="651400" lvl="1" indent="-285750"/>
            <a:r>
              <a:rPr lang="en-US" dirty="0"/>
              <a:t>Additional data from log and trace files (e.g. LGWR trace files)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/>
              <a:t>Look for CPU load or indication of preemption ( busy processes in high priority ) </a:t>
            </a:r>
          </a:p>
          <a:p>
            <a:pPr marL="651400" lvl="1" indent="-285750"/>
            <a:r>
              <a:rPr lang="en-US" dirty="0"/>
              <a:t>OS/</a:t>
            </a:r>
            <a:r>
              <a:rPr lang="en-US" dirty="0" err="1"/>
              <a:t>ExaWatcher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1" dirty="0"/>
              <a:t>Application is not the problem </a:t>
            </a:r>
          </a:p>
          <a:p>
            <a:pPr marL="651400" lvl="1" indent="-285750"/>
            <a:r>
              <a:rPr lang="en-US" sz="1800" dirty="0"/>
              <a:t>Performance is good before the incident</a:t>
            </a:r>
          </a:p>
          <a:p>
            <a:pPr marL="651400" lvl="1" indent="-285750"/>
            <a:r>
              <a:rPr lang="en-US" dirty="0"/>
              <a:t>Caution: logon storms and rebalance may expose hot spots 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1" dirty="0"/>
              <a:t>The high impact of outliers may require  time series-oriented approach </a:t>
            </a:r>
          </a:p>
          <a:p>
            <a:pPr marL="651400" lvl="1" indent="-285750"/>
            <a:r>
              <a:rPr lang="en-US" sz="1800" dirty="0"/>
              <a:t>Identify periods with outliers</a:t>
            </a:r>
          </a:p>
          <a:p>
            <a:pPr marL="651400" lvl="1" indent="-285750"/>
            <a:r>
              <a:rPr lang="en-US" dirty="0"/>
              <a:t>Active Session History </a:t>
            </a:r>
          </a:p>
          <a:p>
            <a:pPr marL="1017051" lvl="2" indent="-285750"/>
            <a:r>
              <a:rPr lang="en-US" dirty="0" err="1"/>
              <a:t>rdbms</a:t>
            </a:r>
            <a:r>
              <a:rPr lang="en-US" dirty="0"/>
              <a:t>/admin/</a:t>
            </a:r>
            <a:r>
              <a:rPr lang="en-US" dirty="0" err="1"/>
              <a:t>awrextr.sql</a:t>
            </a:r>
            <a:endParaRPr lang="en-US" dirty="0"/>
          </a:p>
          <a:p>
            <a:pPr marL="1017051" lvl="2" indent="-285750"/>
            <a:r>
              <a:rPr lang="en-US" dirty="0"/>
              <a:t>EM </a:t>
            </a:r>
          </a:p>
          <a:p>
            <a:pPr marL="1017051" lvl="2" indent="-285750"/>
            <a:r>
              <a:rPr lang="en-US" dirty="0"/>
              <a:t>ADAT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C10623-8B89-6448-8C5C-2A89BD1FB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609600"/>
            <a:ext cx="10668269" cy="822960"/>
          </a:xfrm>
        </p:spPr>
        <p:txBody>
          <a:bodyPr/>
          <a:lstStyle/>
          <a:p>
            <a:r>
              <a:rPr lang="en-US" dirty="0"/>
              <a:t>Case Study: Next Steps</a:t>
            </a:r>
            <a:br>
              <a:rPr lang="en-US" dirty="0"/>
            </a:br>
            <a:r>
              <a:rPr lang="en-US" dirty="0"/>
              <a:t>Correlation with OS/</a:t>
            </a:r>
            <a:r>
              <a:rPr lang="en-US" dirty="0" err="1"/>
              <a:t>ExaWatcher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92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roup 270">
            <a:extLst>
              <a:ext uri="{FF2B5EF4-FFF2-40B4-BE49-F238E27FC236}">
                <a16:creationId xmlns:a16="http://schemas.microsoft.com/office/drawing/2014/main" id="{0F9D9552-4F49-824B-8CD3-41948C4C7DA9}"/>
              </a:ext>
            </a:extLst>
          </p:cNvPr>
          <p:cNvGrpSpPr/>
          <p:nvPr/>
        </p:nvGrpSpPr>
        <p:grpSpPr>
          <a:xfrm>
            <a:off x="5986378" y="3497218"/>
            <a:ext cx="2547425" cy="0"/>
            <a:chOff x="4821814" y="3497218"/>
            <a:chExt cx="2547425" cy="0"/>
          </a:xfrm>
        </p:grpSpPr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196A70D8-85C0-7349-A36E-A27D73DA51D2}"/>
                </a:ext>
              </a:extLst>
            </p:cNvPr>
            <p:cNvCxnSpPr>
              <a:cxnSpLocks/>
              <a:stCxn id="231" idx="3"/>
              <a:endCxn id="10" idx="1"/>
            </p:cNvCxnSpPr>
            <p:nvPr/>
          </p:nvCxnSpPr>
          <p:spPr>
            <a:xfrm>
              <a:off x="4821814" y="3497218"/>
              <a:ext cx="426967" cy="0"/>
            </a:xfrm>
            <a:prstGeom prst="line">
              <a:avLst/>
            </a:prstGeom>
            <a:ln w="92075" cmpd="dbl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32EBAB54-8755-8443-964A-00648A3242F9}"/>
                </a:ext>
              </a:extLst>
            </p:cNvPr>
            <p:cNvCxnSpPr>
              <a:cxnSpLocks/>
              <a:stCxn id="10" idx="3"/>
              <a:endCxn id="196" idx="1"/>
            </p:cNvCxnSpPr>
            <p:nvPr/>
          </p:nvCxnSpPr>
          <p:spPr>
            <a:xfrm>
              <a:off x="6943091" y="3497218"/>
              <a:ext cx="426148" cy="0"/>
            </a:xfrm>
            <a:prstGeom prst="line">
              <a:avLst/>
            </a:prstGeom>
            <a:ln w="92075" cmpd="dbl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009AFF-BF2C-7243-8B64-B12D3733D4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260238-D074-B148-80DA-0479852DBA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– Oracle Internal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AE4C4-C208-7249-9997-6C8FEAFA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RAC Architecture</a:t>
            </a:r>
          </a:p>
        </p:txBody>
      </p: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5DE48955-CF86-6142-AAB2-842BDD543ACA}"/>
              </a:ext>
            </a:extLst>
          </p:cNvPr>
          <p:cNvGrpSpPr/>
          <p:nvPr/>
        </p:nvGrpSpPr>
        <p:grpSpPr>
          <a:xfrm>
            <a:off x="6338217" y="4529408"/>
            <a:ext cx="1844566" cy="1914461"/>
            <a:chOff x="5173653" y="4264232"/>
            <a:chExt cx="1844566" cy="191446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8C54834-6B2F-004A-8E10-39F77EC1F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653" y="4264232"/>
              <a:ext cx="1844566" cy="184456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9B61A8-7E4A-4A44-9D0C-C262FA2692BC}"/>
                </a:ext>
              </a:extLst>
            </p:cNvPr>
            <p:cNvSpPr txBox="1"/>
            <p:nvPr/>
          </p:nvSpPr>
          <p:spPr>
            <a:xfrm>
              <a:off x="5601506" y="5809361"/>
              <a:ext cx="9888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Storage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6459441-C95B-9B49-BB69-D93519C28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592235" y="1604108"/>
            <a:ext cx="437055" cy="4370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D5A2D9-ABC5-A041-B4E4-2A99462E8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91703" y="1604108"/>
            <a:ext cx="437055" cy="4370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8DA52D6-DDF1-2342-BE70-628E6A3F3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041969" y="1604108"/>
            <a:ext cx="437055" cy="4370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04C6CC8-976F-F940-B645-FC775C25E652}"/>
              </a:ext>
            </a:extLst>
          </p:cNvPr>
          <p:cNvSpPr txBox="1"/>
          <p:nvPr/>
        </p:nvSpPr>
        <p:spPr>
          <a:xfrm>
            <a:off x="8108087" y="1664848"/>
            <a:ext cx="893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Clients</a:t>
            </a:r>
          </a:p>
        </p:txBody>
      </p: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83CAE33A-5CD1-DD4E-8AED-19786ED464FB}"/>
              </a:ext>
            </a:extLst>
          </p:cNvPr>
          <p:cNvGrpSpPr/>
          <p:nvPr/>
        </p:nvGrpSpPr>
        <p:grpSpPr>
          <a:xfrm>
            <a:off x="6413345" y="2638096"/>
            <a:ext cx="1694310" cy="1718244"/>
            <a:chOff x="5248781" y="2638096"/>
            <a:chExt cx="1694310" cy="171824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F788AFE-83E7-8D49-BCBE-1D93BB87A2B6}"/>
                </a:ext>
              </a:extLst>
            </p:cNvPr>
            <p:cNvSpPr/>
            <p:nvPr/>
          </p:nvSpPr>
          <p:spPr>
            <a:xfrm>
              <a:off x="5248781" y="2638096"/>
              <a:ext cx="1694310" cy="171824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EB083C-74EE-694D-8416-85A8EA762E69}"/>
                </a:ext>
              </a:extLst>
            </p:cNvPr>
            <p:cNvSpPr/>
            <p:nvPr/>
          </p:nvSpPr>
          <p:spPr>
            <a:xfrm>
              <a:off x="5383705" y="2801580"/>
              <a:ext cx="1424460" cy="13752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0FE9A86-79F4-5941-862B-5FEEEC29A166}"/>
                </a:ext>
              </a:extLst>
            </p:cNvPr>
            <p:cNvSpPr txBox="1"/>
            <p:nvPr/>
          </p:nvSpPr>
          <p:spPr>
            <a:xfrm>
              <a:off x="5590026" y="3907326"/>
              <a:ext cx="10118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Buffer Cache</a:t>
              </a: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2D8F5BF3-A2D1-4343-858E-E859A4BCE796}"/>
                </a:ext>
              </a:extLst>
            </p:cNvPr>
            <p:cNvGrpSpPr/>
            <p:nvPr/>
          </p:nvGrpSpPr>
          <p:grpSpPr>
            <a:xfrm>
              <a:off x="5547293" y="2962910"/>
              <a:ext cx="1097280" cy="914400"/>
              <a:chOff x="9109168" y="2636965"/>
              <a:chExt cx="1097280" cy="914400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FE3B1D8-68EF-EA47-AC54-D6EB9CFF740D}"/>
                  </a:ext>
                </a:extLst>
              </p:cNvPr>
              <p:cNvSpPr/>
              <p:nvPr/>
            </p:nvSpPr>
            <p:spPr>
              <a:xfrm>
                <a:off x="910916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F8FDC59-FAD7-F245-B205-EF848717CD3C}"/>
                  </a:ext>
                </a:extLst>
              </p:cNvPr>
              <p:cNvSpPr/>
              <p:nvPr/>
            </p:nvSpPr>
            <p:spPr>
              <a:xfrm>
                <a:off x="929204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94BEE2-5687-1D4F-8B6C-053432F76A2B}"/>
                  </a:ext>
                </a:extLst>
              </p:cNvPr>
              <p:cNvSpPr/>
              <p:nvPr/>
            </p:nvSpPr>
            <p:spPr>
              <a:xfrm>
                <a:off x="947492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CA9B1E9-770E-024D-BA2D-C57090272715}"/>
                  </a:ext>
                </a:extLst>
              </p:cNvPr>
              <p:cNvSpPr/>
              <p:nvPr/>
            </p:nvSpPr>
            <p:spPr>
              <a:xfrm>
                <a:off x="965780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BC561A4-E3D9-E642-8C54-22889AB05FDB}"/>
                  </a:ext>
                </a:extLst>
              </p:cNvPr>
              <p:cNvSpPr/>
              <p:nvPr/>
            </p:nvSpPr>
            <p:spPr>
              <a:xfrm>
                <a:off x="984068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0A418C2-E6CB-3549-B4FF-9EAD60FE3FAF}"/>
                  </a:ext>
                </a:extLst>
              </p:cNvPr>
              <p:cNvSpPr/>
              <p:nvPr/>
            </p:nvSpPr>
            <p:spPr>
              <a:xfrm>
                <a:off x="1002356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D0C6396-38A1-DC44-949A-7DBEE41EDD23}"/>
                  </a:ext>
                </a:extLst>
              </p:cNvPr>
              <p:cNvSpPr/>
              <p:nvPr/>
            </p:nvSpPr>
            <p:spPr>
              <a:xfrm>
                <a:off x="910916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988CB74-D2C6-EE45-9B70-B54ACC42C907}"/>
                  </a:ext>
                </a:extLst>
              </p:cNvPr>
              <p:cNvSpPr/>
              <p:nvPr/>
            </p:nvSpPr>
            <p:spPr>
              <a:xfrm>
                <a:off x="929204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A8B062E-A19A-6E41-B031-C3580D1CB9FF}"/>
                  </a:ext>
                </a:extLst>
              </p:cNvPr>
              <p:cNvSpPr/>
              <p:nvPr/>
            </p:nvSpPr>
            <p:spPr>
              <a:xfrm>
                <a:off x="947492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C973115-963A-9847-BB86-1A66B8E87FC4}"/>
                  </a:ext>
                </a:extLst>
              </p:cNvPr>
              <p:cNvSpPr/>
              <p:nvPr/>
            </p:nvSpPr>
            <p:spPr>
              <a:xfrm>
                <a:off x="965780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4808F3B-8EDB-834A-BC4C-E64B7A643323}"/>
                  </a:ext>
                </a:extLst>
              </p:cNvPr>
              <p:cNvSpPr/>
              <p:nvPr/>
            </p:nvSpPr>
            <p:spPr>
              <a:xfrm>
                <a:off x="984068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9EF9556-5DDA-8B40-AA38-FEAB959058B1}"/>
                  </a:ext>
                </a:extLst>
              </p:cNvPr>
              <p:cNvSpPr/>
              <p:nvPr/>
            </p:nvSpPr>
            <p:spPr>
              <a:xfrm>
                <a:off x="1002356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4DC378EF-4455-8047-BDB8-3B38AAE36B04}"/>
                  </a:ext>
                </a:extLst>
              </p:cNvPr>
              <p:cNvSpPr/>
              <p:nvPr/>
            </p:nvSpPr>
            <p:spPr>
              <a:xfrm>
                <a:off x="910916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95E712CA-CFD9-8A4E-9C3D-7A73A8E7B5CF}"/>
                  </a:ext>
                </a:extLst>
              </p:cNvPr>
              <p:cNvSpPr/>
              <p:nvPr/>
            </p:nvSpPr>
            <p:spPr>
              <a:xfrm>
                <a:off x="929204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FCEA263-4451-C148-BEFB-26704754DB48}"/>
                  </a:ext>
                </a:extLst>
              </p:cNvPr>
              <p:cNvSpPr/>
              <p:nvPr/>
            </p:nvSpPr>
            <p:spPr>
              <a:xfrm>
                <a:off x="947492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436CD223-8AD3-9E4A-9900-E89F415949CA}"/>
                  </a:ext>
                </a:extLst>
              </p:cNvPr>
              <p:cNvSpPr/>
              <p:nvPr/>
            </p:nvSpPr>
            <p:spPr>
              <a:xfrm>
                <a:off x="965780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7021C40-4311-5C42-8235-237C21761690}"/>
                  </a:ext>
                </a:extLst>
              </p:cNvPr>
              <p:cNvSpPr/>
              <p:nvPr/>
            </p:nvSpPr>
            <p:spPr>
              <a:xfrm>
                <a:off x="984068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0E4E4A54-6986-3146-AF79-9B134EF61D34}"/>
                  </a:ext>
                </a:extLst>
              </p:cNvPr>
              <p:cNvSpPr/>
              <p:nvPr/>
            </p:nvSpPr>
            <p:spPr>
              <a:xfrm>
                <a:off x="1002356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6C33033-F7B5-3F42-94E2-5E493B15FFD6}"/>
                  </a:ext>
                </a:extLst>
              </p:cNvPr>
              <p:cNvSpPr/>
              <p:nvPr/>
            </p:nvSpPr>
            <p:spPr>
              <a:xfrm>
                <a:off x="910916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9DC57DC-E72B-2347-87AA-D967DECCB832}"/>
                  </a:ext>
                </a:extLst>
              </p:cNvPr>
              <p:cNvSpPr/>
              <p:nvPr/>
            </p:nvSpPr>
            <p:spPr>
              <a:xfrm>
                <a:off x="929204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D0C1FD82-5D26-244C-B2F3-B0840656F9A5}"/>
                  </a:ext>
                </a:extLst>
              </p:cNvPr>
              <p:cNvSpPr/>
              <p:nvPr/>
            </p:nvSpPr>
            <p:spPr>
              <a:xfrm>
                <a:off x="947492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8FBA7398-9D5F-3441-9B8D-3D500097B0F3}"/>
                  </a:ext>
                </a:extLst>
              </p:cNvPr>
              <p:cNvSpPr/>
              <p:nvPr/>
            </p:nvSpPr>
            <p:spPr>
              <a:xfrm>
                <a:off x="965780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306A52C-DFDE-9041-873C-A16954826DB2}"/>
                  </a:ext>
                </a:extLst>
              </p:cNvPr>
              <p:cNvSpPr/>
              <p:nvPr/>
            </p:nvSpPr>
            <p:spPr>
              <a:xfrm>
                <a:off x="984068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5CD363A-47FE-ED41-AE6D-9E23FBF57757}"/>
                  </a:ext>
                </a:extLst>
              </p:cNvPr>
              <p:cNvSpPr/>
              <p:nvPr/>
            </p:nvSpPr>
            <p:spPr>
              <a:xfrm>
                <a:off x="1002356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659E0F86-A889-DB4D-A6DC-EBD54DF52002}"/>
                  </a:ext>
                </a:extLst>
              </p:cNvPr>
              <p:cNvSpPr/>
              <p:nvPr/>
            </p:nvSpPr>
            <p:spPr>
              <a:xfrm>
                <a:off x="910916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ADE2A0B-71CC-CB4D-85FD-FA3590EF49CE}"/>
                  </a:ext>
                </a:extLst>
              </p:cNvPr>
              <p:cNvSpPr/>
              <p:nvPr/>
            </p:nvSpPr>
            <p:spPr>
              <a:xfrm>
                <a:off x="929204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F94431D3-93AA-B248-9C6C-CB66F327C7AF}"/>
                  </a:ext>
                </a:extLst>
              </p:cNvPr>
              <p:cNvSpPr/>
              <p:nvPr/>
            </p:nvSpPr>
            <p:spPr>
              <a:xfrm>
                <a:off x="947492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172FB7FD-3EB9-D841-BD3F-0F4A5260D7C9}"/>
                  </a:ext>
                </a:extLst>
              </p:cNvPr>
              <p:cNvSpPr/>
              <p:nvPr/>
            </p:nvSpPr>
            <p:spPr>
              <a:xfrm>
                <a:off x="965780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08657E25-871C-CD4F-A6E8-4F7A2E36AFE1}"/>
                  </a:ext>
                </a:extLst>
              </p:cNvPr>
              <p:cNvSpPr/>
              <p:nvPr/>
            </p:nvSpPr>
            <p:spPr>
              <a:xfrm>
                <a:off x="984068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6FEA795B-2006-5749-95A7-BFE140371A63}"/>
                  </a:ext>
                </a:extLst>
              </p:cNvPr>
              <p:cNvSpPr/>
              <p:nvPr/>
            </p:nvSpPr>
            <p:spPr>
              <a:xfrm>
                <a:off x="1002356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7349E98-F1A2-ED46-A1B0-1C2A6A5A1048}"/>
              </a:ext>
            </a:extLst>
          </p:cNvPr>
          <p:cNvGrpSpPr/>
          <p:nvPr/>
        </p:nvGrpSpPr>
        <p:grpSpPr>
          <a:xfrm>
            <a:off x="8533803" y="2638096"/>
            <a:ext cx="1694310" cy="1718244"/>
            <a:chOff x="5248781" y="2638096"/>
            <a:chExt cx="1694310" cy="1718244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7CF7B78D-791E-FB42-8CAA-FA8D8AF81138}"/>
                </a:ext>
              </a:extLst>
            </p:cNvPr>
            <p:cNvSpPr/>
            <p:nvPr/>
          </p:nvSpPr>
          <p:spPr>
            <a:xfrm>
              <a:off x="5248781" y="2638096"/>
              <a:ext cx="1694310" cy="171824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CA9E15C7-C56F-454E-9F32-7E323A396600}"/>
                </a:ext>
              </a:extLst>
            </p:cNvPr>
            <p:cNvSpPr/>
            <p:nvPr/>
          </p:nvSpPr>
          <p:spPr>
            <a:xfrm>
              <a:off x="5383705" y="2801580"/>
              <a:ext cx="1424460" cy="13752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56428E68-EF9C-E149-A39C-25E14D4F7D6A}"/>
                </a:ext>
              </a:extLst>
            </p:cNvPr>
            <p:cNvSpPr txBox="1"/>
            <p:nvPr/>
          </p:nvSpPr>
          <p:spPr>
            <a:xfrm>
              <a:off x="5590026" y="3907326"/>
              <a:ext cx="10118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Buffer Cache</a:t>
              </a:r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BE3FA64F-D789-0441-A347-0CB4C156754E}"/>
                </a:ext>
              </a:extLst>
            </p:cNvPr>
            <p:cNvGrpSpPr/>
            <p:nvPr/>
          </p:nvGrpSpPr>
          <p:grpSpPr>
            <a:xfrm>
              <a:off x="5547293" y="2962910"/>
              <a:ext cx="1097280" cy="914400"/>
              <a:chOff x="9109168" y="2636965"/>
              <a:chExt cx="1097280" cy="914400"/>
            </a:xfrm>
          </p:grpSpPr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5B6ED6D0-E216-8642-A109-E462DEAA4250}"/>
                  </a:ext>
                </a:extLst>
              </p:cNvPr>
              <p:cNvSpPr/>
              <p:nvPr/>
            </p:nvSpPr>
            <p:spPr>
              <a:xfrm>
                <a:off x="910916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9BCB4BED-C673-EB47-B06F-351CBAD13A38}"/>
                  </a:ext>
                </a:extLst>
              </p:cNvPr>
              <p:cNvSpPr/>
              <p:nvPr/>
            </p:nvSpPr>
            <p:spPr>
              <a:xfrm>
                <a:off x="929204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BA9EC996-62A2-784D-9A77-12BE7D97FC0B}"/>
                  </a:ext>
                </a:extLst>
              </p:cNvPr>
              <p:cNvSpPr/>
              <p:nvPr/>
            </p:nvSpPr>
            <p:spPr>
              <a:xfrm>
                <a:off x="947492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8E27B483-C0C0-224E-8AFB-9998511182B7}"/>
                  </a:ext>
                </a:extLst>
              </p:cNvPr>
              <p:cNvSpPr/>
              <p:nvPr/>
            </p:nvSpPr>
            <p:spPr>
              <a:xfrm>
                <a:off x="965780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6B56306B-57B3-1D44-B275-541369714F64}"/>
                  </a:ext>
                </a:extLst>
              </p:cNvPr>
              <p:cNvSpPr/>
              <p:nvPr/>
            </p:nvSpPr>
            <p:spPr>
              <a:xfrm>
                <a:off x="984068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2EE60911-D286-0C41-A746-53CEE40DD233}"/>
                  </a:ext>
                </a:extLst>
              </p:cNvPr>
              <p:cNvSpPr/>
              <p:nvPr/>
            </p:nvSpPr>
            <p:spPr>
              <a:xfrm>
                <a:off x="1002356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0D7C8716-7BB4-7E43-9DE6-8C658CD8DFD9}"/>
                  </a:ext>
                </a:extLst>
              </p:cNvPr>
              <p:cNvSpPr/>
              <p:nvPr/>
            </p:nvSpPr>
            <p:spPr>
              <a:xfrm>
                <a:off x="910916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09FAB236-72C2-A144-97A5-7FCD13163F8D}"/>
                  </a:ext>
                </a:extLst>
              </p:cNvPr>
              <p:cNvSpPr/>
              <p:nvPr/>
            </p:nvSpPr>
            <p:spPr>
              <a:xfrm>
                <a:off x="929204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EC79E039-D404-5443-9CD3-718FDDEE5847}"/>
                  </a:ext>
                </a:extLst>
              </p:cNvPr>
              <p:cNvSpPr/>
              <p:nvPr/>
            </p:nvSpPr>
            <p:spPr>
              <a:xfrm>
                <a:off x="947492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9AD762D0-89E2-144B-8F2A-713E59324AAF}"/>
                  </a:ext>
                </a:extLst>
              </p:cNvPr>
              <p:cNvSpPr/>
              <p:nvPr/>
            </p:nvSpPr>
            <p:spPr>
              <a:xfrm>
                <a:off x="965780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BCF84D6E-A986-0A4D-ABED-5AF00F58B1BE}"/>
                  </a:ext>
                </a:extLst>
              </p:cNvPr>
              <p:cNvSpPr/>
              <p:nvPr/>
            </p:nvSpPr>
            <p:spPr>
              <a:xfrm>
                <a:off x="984068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CF586D53-539B-944E-B577-DC1282E8C5A7}"/>
                  </a:ext>
                </a:extLst>
              </p:cNvPr>
              <p:cNvSpPr/>
              <p:nvPr/>
            </p:nvSpPr>
            <p:spPr>
              <a:xfrm>
                <a:off x="1002356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ED4AEAAF-7D96-DA4A-95E1-928E3A959AEC}"/>
                  </a:ext>
                </a:extLst>
              </p:cNvPr>
              <p:cNvSpPr/>
              <p:nvPr/>
            </p:nvSpPr>
            <p:spPr>
              <a:xfrm>
                <a:off x="910916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A76F8C93-9158-EF44-9928-AA53110B0F46}"/>
                  </a:ext>
                </a:extLst>
              </p:cNvPr>
              <p:cNvSpPr/>
              <p:nvPr/>
            </p:nvSpPr>
            <p:spPr>
              <a:xfrm>
                <a:off x="929204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0F74CD8D-4174-0142-960A-77A27AD69CAC}"/>
                  </a:ext>
                </a:extLst>
              </p:cNvPr>
              <p:cNvSpPr/>
              <p:nvPr/>
            </p:nvSpPr>
            <p:spPr>
              <a:xfrm>
                <a:off x="947492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6AE6CEB3-4D3B-594C-9AE8-B925250D9867}"/>
                  </a:ext>
                </a:extLst>
              </p:cNvPr>
              <p:cNvSpPr/>
              <p:nvPr/>
            </p:nvSpPr>
            <p:spPr>
              <a:xfrm>
                <a:off x="965780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01447B47-B64B-FC44-8240-C02C6DDE5194}"/>
                  </a:ext>
                </a:extLst>
              </p:cNvPr>
              <p:cNvSpPr/>
              <p:nvPr/>
            </p:nvSpPr>
            <p:spPr>
              <a:xfrm>
                <a:off x="984068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03A9E07D-2F32-F84F-AA27-0FC339FEFDD5}"/>
                  </a:ext>
                </a:extLst>
              </p:cNvPr>
              <p:cNvSpPr/>
              <p:nvPr/>
            </p:nvSpPr>
            <p:spPr>
              <a:xfrm>
                <a:off x="1002356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ABDF6E78-3883-B748-A0FD-AFBE531270D7}"/>
                  </a:ext>
                </a:extLst>
              </p:cNvPr>
              <p:cNvSpPr/>
              <p:nvPr/>
            </p:nvSpPr>
            <p:spPr>
              <a:xfrm>
                <a:off x="910916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2A6439B0-582B-FA47-B8DF-CB43C0DA9C4B}"/>
                  </a:ext>
                </a:extLst>
              </p:cNvPr>
              <p:cNvSpPr/>
              <p:nvPr/>
            </p:nvSpPr>
            <p:spPr>
              <a:xfrm>
                <a:off x="929204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E2FBD39D-A485-7A49-BFA2-818EEEA5EF36}"/>
                  </a:ext>
                </a:extLst>
              </p:cNvPr>
              <p:cNvSpPr/>
              <p:nvPr/>
            </p:nvSpPr>
            <p:spPr>
              <a:xfrm>
                <a:off x="947492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3BD966D9-9705-2649-8316-FCB63AAB4D7C}"/>
                  </a:ext>
                </a:extLst>
              </p:cNvPr>
              <p:cNvSpPr/>
              <p:nvPr/>
            </p:nvSpPr>
            <p:spPr>
              <a:xfrm>
                <a:off x="965780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FBFD875F-3539-544D-8EAD-1F3B7322B719}"/>
                  </a:ext>
                </a:extLst>
              </p:cNvPr>
              <p:cNvSpPr/>
              <p:nvPr/>
            </p:nvSpPr>
            <p:spPr>
              <a:xfrm>
                <a:off x="984068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08DC14E5-C273-9A4F-AB50-5FBB12AF3785}"/>
                  </a:ext>
                </a:extLst>
              </p:cNvPr>
              <p:cNvSpPr/>
              <p:nvPr/>
            </p:nvSpPr>
            <p:spPr>
              <a:xfrm>
                <a:off x="1002356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50BBA3B5-C28C-1F45-937D-C990DF22055F}"/>
                  </a:ext>
                </a:extLst>
              </p:cNvPr>
              <p:cNvSpPr/>
              <p:nvPr/>
            </p:nvSpPr>
            <p:spPr>
              <a:xfrm>
                <a:off x="910916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D6542CD2-4AC1-0747-B55E-13015DD30889}"/>
                  </a:ext>
                </a:extLst>
              </p:cNvPr>
              <p:cNvSpPr/>
              <p:nvPr/>
            </p:nvSpPr>
            <p:spPr>
              <a:xfrm>
                <a:off x="929204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39BEB6A8-B735-8F45-911E-F1C9D85EB5C0}"/>
                  </a:ext>
                </a:extLst>
              </p:cNvPr>
              <p:cNvSpPr/>
              <p:nvPr/>
            </p:nvSpPr>
            <p:spPr>
              <a:xfrm>
                <a:off x="947492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0A21876E-3CBB-B743-AC10-5076EEB53085}"/>
                  </a:ext>
                </a:extLst>
              </p:cNvPr>
              <p:cNvSpPr/>
              <p:nvPr/>
            </p:nvSpPr>
            <p:spPr>
              <a:xfrm>
                <a:off x="965780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87B18024-C1DB-4D44-A501-A3A708D73577}"/>
                  </a:ext>
                </a:extLst>
              </p:cNvPr>
              <p:cNvSpPr/>
              <p:nvPr/>
            </p:nvSpPr>
            <p:spPr>
              <a:xfrm>
                <a:off x="984068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3D8A2458-302E-8749-8D1D-0B68AD66CCAE}"/>
                  </a:ext>
                </a:extLst>
              </p:cNvPr>
              <p:cNvSpPr/>
              <p:nvPr/>
            </p:nvSpPr>
            <p:spPr>
              <a:xfrm>
                <a:off x="1002356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6972B36F-86E4-E441-A858-6F6907CC7C38}"/>
              </a:ext>
            </a:extLst>
          </p:cNvPr>
          <p:cNvGrpSpPr/>
          <p:nvPr/>
        </p:nvGrpSpPr>
        <p:grpSpPr>
          <a:xfrm>
            <a:off x="4292068" y="2638096"/>
            <a:ext cx="1694310" cy="1718244"/>
            <a:chOff x="5248781" y="2638096"/>
            <a:chExt cx="1694310" cy="1718244"/>
          </a:xfrm>
        </p:grpSpPr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A22FC0A4-F0D2-864E-9E2A-742ECEAF4393}"/>
                </a:ext>
              </a:extLst>
            </p:cNvPr>
            <p:cNvSpPr/>
            <p:nvPr/>
          </p:nvSpPr>
          <p:spPr>
            <a:xfrm>
              <a:off x="5248781" y="2638096"/>
              <a:ext cx="1694310" cy="171824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78706EED-120B-C04E-AE5E-4064DE8A81F6}"/>
                </a:ext>
              </a:extLst>
            </p:cNvPr>
            <p:cNvSpPr/>
            <p:nvPr/>
          </p:nvSpPr>
          <p:spPr>
            <a:xfrm>
              <a:off x="5383705" y="2801580"/>
              <a:ext cx="1424460" cy="13752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4B8B1043-6BB0-0E41-99AD-547DC58E751A}"/>
                </a:ext>
              </a:extLst>
            </p:cNvPr>
            <p:cNvSpPr txBox="1"/>
            <p:nvPr/>
          </p:nvSpPr>
          <p:spPr>
            <a:xfrm>
              <a:off x="5590026" y="3907326"/>
              <a:ext cx="10118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Buffer Cache</a:t>
              </a:r>
            </a:p>
          </p:txBody>
        </p: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28264D1A-78E0-A44F-ACB3-B92CC8B11087}"/>
                </a:ext>
              </a:extLst>
            </p:cNvPr>
            <p:cNvGrpSpPr/>
            <p:nvPr/>
          </p:nvGrpSpPr>
          <p:grpSpPr>
            <a:xfrm>
              <a:off x="5547293" y="2962910"/>
              <a:ext cx="1097280" cy="914400"/>
              <a:chOff x="9109168" y="2636965"/>
              <a:chExt cx="1097280" cy="914400"/>
            </a:xfrm>
          </p:grpSpPr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7B959FFB-CBB7-FC41-A9C4-716E9F2CED73}"/>
                  </a:ext>
                </a:extLst>
              </p:cNvPr>
              <p:cNvSpPr/>
              <p:nvPr/>
            </p:nvSpPr>
            <p:spPr>
              <a:xfrm>
                <a:off x="910916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3346EC0D-4ABC-A24A-89C6-DCD91E055A4D}"/>
                  </a:ext>
                </a:extLst>
              </p:cNvPr>
              <p:cNvSpPr/>
              <p:nvPr/>
            </p:nvSpPr>
            <p:spPr>
              <a:xfrm>
                <a:off x="929204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3CE3DBD2-E9D6-8A43-A385-F0AD7D9686FA}"/>
                  </a:ext>
                </a:extLst>
              </p:cNvPr>
              <p:cNvSpPr/>
              <p:nvPr/>
            </p:nvSpPr>
            <p:spPr>
              <a:xfrm>
                <a:off x="947492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FC71A7C0-8D9D-1645-8D62-6826EAE78260}"/>
                  </a:ext>
                </a:extLst>
              </p:cNvPr>
              <p:cNvSpPr/>
              <p:nvPr/>
            </p:nvSpPr>
            <p:spPr>
              <a:xfrm>
                <a:off x="965780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5151EE50-A526-7941-85D0-FCB290FA7A04}"/>
                  </a:ext>
                </a:extLst>
              </p:cNvPr>
              <p:cNvSpPr/>
              <p:nvPr/>
            </p:nvSpPr>
            <p:spPr>
              <a:xfrm>
                <a:off x="984068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26F7B790-514A-4943-8B7D-563063AC2C6C}"/>
                  </a:ext>
                </a:extLst>
              </p:cNvPr>
              <p:cNvSpPr/>
              <p:nvPr/>
            </p:nvSpPr>
            <p:spPr>
              <a:xfrm>
                <a:off x="1002356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7C8883DF-C48A-6D40-8E32-7BE7BE9E2F8C}"/>
                  </a:ext>
                </a:extLst>
              </p:cNvPr>
              <p:cNvSpPr/>
              <p:nvPr/>
            </p:nvSpPr>
            <p:spPr>
              <a:xfrm>
                <a:off x="910916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B16A794B-04A7-2443-8CA3-B565C4E63686}"/>
                  </a:ext>
                </a:extLst>
              </p:cNvPr>
              <p:cNvSpPr/>
              <p:nvPr/>
            </p:nvSpPr>
            <p:spPr>
              <a:xfrm>
                <a:off x="929204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68CE19E2-00E9-2D48-B2B3-E5DF69BC032E}"/>
                  </a:ext>
                </a:extLst>
              </p:cNvPr>
              <p:cNvSpPr/>
              <p:nvPr/>
            </p:nvSpPr>
            <p:spPr>
              <a:xfrm>
                <a:off x="947492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88FA8642-49E7-4F45-837F-252EC9C57633}"/>
                  </a:ext>
                </a:extLst>
              </p:cNvPr>
              <p:cNvSpPr/>
              <p:nvPr/>
            </p:nvSpPr>
            <p:spPr>
              <a:xfrm>
                <a:off x="965780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090D6264-513D-C74B-ACD0-9B3530E6B3DF}"/>
                  </a:ext>
                </a:extLst>
              </p:cNvPr>
              <p:cNvSpPr/>
              <p:nvPr/>
            </p:nvSpPr>
            <p:spPr>
              <a:xfrm>
                <a:off x="984068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99E89F92-9D76-1143-9BD5-07E579503DAA}"/>
                  </a:ext>
                </a:extLst>
              </p:cNvPr>
              <p:cNvSpPr/>
              <p:nvPr/>
            </p:nvSpPr>
            <p:spPr>
              <a:xfrm>
                <a:off x="1002356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3C2FFBF4-15DA-2047-ADFE-0F3DC2282F38}"/>
                  </a:ext>
                </a:extLst>
              </p:cNvPr>
              <p:cNvSpPr/>
              <p:nvPr/>
            </p:nvSpPr>
            <p:spPr>
              <a:xfrm>
                <a:off x="910916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122A6A01-D844-7C40-8806-21E99B35F608}"/>
                  </a:ext>
                </a:extLst>
              </p:cNvPr>
              <p:cNvSpPr/>
              <p:nvPr/>
            </p:nvSpPr>
            <p:spPr>
              <a:xfrm>
                <a:off x="929204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0CA8374E-C5C6-4946-89DB-6984AC6278D2}"/>
                  </a:ext>
                </a:extLst>
              </p:cNvPr>
              <p:cNvSpPr/>
              <p:nvPr/>
            </p:nvSpPr>
            <p:spPr>
              <a:xfrm>
                <a:off x="947492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F88A8652-3DCA-5049-9660-F021D3013459}"/>
                  </a:ext>
                </a:extLst>
              </p:cNvPr>
              <p:cNvSpPr/>
              <p:nvPr/>
            </p:nvSpPr>
            <p:spPr>
              <a:xfrm>
                <a:off x="965780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F779346F-08B6-344C-A5DA-A18CD5588D2C}"/>
                  </a:ext>
                </a:extLst>
              </p:cNvPr>
              <p:cNvSpPr/>
              <p:nvPr/>
            </p:nvSpPr>
            <p:spPr>
              <a:xfrm>
                <a:off x="984068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3EA762E7-B6F7-A741-BA8E-20E443908EED}"/>
                  </a:ext>
                </a:extLst>
              </p:cNvPr>
              <p:cNvSpPr/>
              <p:nvPr/>
            </p:nvSpPr>
            <p:spPr>
              <a:xfrm>
                <a:off x="1002356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2E4D50DC-0465-D245-9A8F-375EA26B56CA}"/>
                  </a:ext>
                </a:extLst>
              </p:cNvPr>
              <p:cNvSpPr/>
              <p:nvPr/>
            </p:nvSpPr>
            <p:spPr>
              <a:xfrm>
                <a:off x="910916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FF139174-C4FD-4849-B3AA-023AA95098D3}"/>
                  </a:ext>
                </a:extLst>
              </p:cNvPr>
              <p:cNvSpPr/>
              <p:nvPr/>
            </p:nvSpPr>
            <p:spPr>
              <a:xfrm>
                <a:off x="929204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F93ACF6B-D346-944A-A657-42F646E9D7DB}"/>
                  </a:ext>
                </a:extLst>
              </p:cNvPr>
              <p:cNvSpPr/>
              <p:nvPr/>
            </p:nvSpPr>
            <p:spPr>
              <a:xfrm>
                <a:off x="947492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C4CEB944-3234-C049-B6DE-0B9426F1B7CD}"/>
                  </a:ext>
                </a:extLst>
              </p:cNvPr>
              <p:cNvSpPr/>
              <p:nvPr/>
            </p:nvSpPr>
            <p:spPr>
              <a:xfrm>
                <a:off x="965780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6416C042-23AE-3045-B9C5-1655369E2CC9}"/>
                  </a:ext>
                </a:extLst>
              </p:cNvPr>
              <p:cNvSpPr/>
              <p:nvPr/>
            </p:nvSpPr>
            <p:spPr>
              <a:xfrm>
                <a:off x="984068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EF39C3A6-36A3-994E-A89D-55CAF1218551}"/>
                  </a:ext>
                </a:extLst>
              </p:cNvPr>
              <p:cNvSpPr/>
              <p:nvPr/>
            </p:nvSpPr>
            <p:spPr>
              <a:xfrm>
                <a:off x="1002356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7D8D4DBE-A2F7-5D49-8AEA-99C60E96F3DC}"/>
                  </a:ext>
                </a:extLst>
              </p:cNvPr>
              <p:cNvSpPr/>
              <p:nvPr/>
            </p:nvSpPr>
            <p:spPr>
              <a:xfrm>
                <a:off x="910916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8D2CE6AC-E6FB-A644-AE40-1C255D11B501}"/>
                  </a:ext>
                </a:extLst>
              </p:cNvPr>
              <p:cNvSpPr/>
              <p:nvPr/>
            </p:nvSpPr>
            <p:spPr>
              <a:xfrm>
                <a:off x="929204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C8133827-07EB-9746-A820-34C7767CD01C}"/>
                  </a:ext>
                </a:extLst>
              </p:cNvPr>
              <p:cNvSpPr/>
              <p:nvPr/>
            </p:nvSpPr>
            <p:spPr>
              <a:xfrm>
                <a:off x="947492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4160C5E1-3D0D-6D42-9CDE-E094B9509D1B}"/>
                  </a:ext>
                </a:extLst>
              </p:cNvPr>
              <p:cNvSpPr/>
              <p:nvPr/>
            </p:nvSpPr>
            <p:spPr>
              <a:xfrm>
                <a:off x="965780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86F69D3B-CDEB-B445-9012-1C37D1B0FC19}"/>
                  </a:ext>
                </a:extLst>
              </p:cNvPr>
              <p:cNvSpPr/>
              <p:nvPr/>
            </p:nvSpPr>
            <p:spPr>
              <a:xfrm>
                <a:off x="984068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91B6E71D-1A70-1048-BFBB-53E338706934}"/>
                  </a:ext>
                </a:extLst>
              </p:cNvPr>
              <p:cNvSpPr/>
              <p:nvPr/>
            </p:nvSpPr>
            <p:spPr>
              <a:xfrm>
                <a:off x="1002356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9D1E0169-E849-CE49-B7CC-87429193B079}"/>
              </a:ext>
            </a:extLst>
          </p:cNvPr>
          <p:cNvCxnSpPr>
            <a:cxnSpLocks/>
            <a:endCxn id="231" idx="0"/>
          </p:cNvCxnSpPr>
          <p:nvPr/>
        </p:nvCxnSpPr>
        <p:spPr>
          <a:xfrm flipH="1">
            <a:off x="5139223" y="2045991"/>
            <a:ext cx="1577298" cy="592105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6EE2D779-51C7-F544-8724-FDFA6A38927C}"/>
              </a:ext>
            </a:extLst>
          </p:cNvPr>
          <p:cNvCxnSpPr>
            <a:cxnSpLocks/>
          </p:cNvCxnSpPr>
          <p:nvPr/>
        </p:nvCxnSpPr>
        <p:spPr>
          <a:xfrm>
            <a:off x="7266183" y="2026521"/>
            <a:ext cx="4" cy="596933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58A0ADF4-4AF5-A74C-A85D-C26FBC6EEFDB}"/>
              </a:ext>
            </a:extLst>
          </p:cNvPr>
          <p:cNvCxnSpPr>
            <a:cxnSpLocks/>
            <a:endCxn id="196" idx="0"/>
          </p:cNvCxnSpPr>
          <p:nvPr/>
        </p:nvCxnSpPr>
        <p:spPr>
          <a:xfrm>
            <a:off x="7817052" y="2045991"/>
            <a:ext cx="1563906" cy="592105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TextBox 291">
            <a:extLst>
              <a:ext uri="{FF2B5EF4-FFF2-40B4-BE49-F238E27FC236}">
                <a16:creationId xmlns:a16="http://schemas.microsoft.com/office/drawing/2014/main" id="{48F45E2E-7265-0A42-8DFD-1FA59CE6A218}"/>
              </a:ext>
            </a:extLst>
          </p:cNvPr>
          <p:cNvSpPr txBox="1"/>
          <p:nvPr/>
        </p:nvSpPr>
        <p:spPr>
          <a:xfrm>
            <a:off x="8549431" y="2106458"/>
            <a:ext cx="1114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SQL Execution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B8705D73-A3BF-484E-83A1-0A036C291873}"/>
              </a:ext>
            </a:extLst>
          </p:cNvPr>
          <p:cNvSpPr txBox="1"/>
          <p:nvPr/>
        </p:nvSpPr>
        <p:spPr>
          <a:xfrm>
            <a:off x="532589" y="1820217"/>
            <a:ext cx="3538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Clustered Architecture (RAC) 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6133B54B-E538-FA4F-ACB1-959AED15B227}"/>
              </a:ext>
            </a:extLst>
          </p:cNvPr>
          <p:cNvSpPr txBox="1"/>
          <p:nvPr/>
        </p:nvSpPr>
        <p:spPr>
          <a:xfrm>
            <a:off x="570510" y="2234925"/>
            <a:ext cx="358805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Storage is shared </a:t>
            </a:r>
            <a:r>
              <a:rPr lang="en-US" dirty="0"/>
              <a:t>by all Database instances.</a:t>
            </a:r>
          </a:p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/>
              <a:t>Network </a:t>
            </a:r>
            <a:r>
              <a:rPr lang="en-US" dirty="0">
                <a:solidFill>
                  <a:schemeClr val="accent1"/>
                </a:solidFill>
              </a:rPr>
              <a:t>interconnect</a:t>
            </a:r>
            <a:r>
              <a:rPr lang="en-US" dirty="0"/>
              <a:t> connects all instances.</a:t>
            </a:r>
          </a:p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/>
              <a:t>Clients can connect to any instance to access data.</a:t>
            </a:r>
          </a:p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/>
              <a:t>Each instance maintains its own buffer cache.</a:t>
            </a:r>
          </a:p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/>
              <a:t>Buffer cache is shared across all instances via the interconnect.</a:t>
            </a:r>
          </a:p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b="1" u="sng" dirty="0">
                <a:solidFill>
                  <a:schemeClr val="accent1"/>
                </a:solidFill>
              </a:rPr>
              <a:t>This protocol is called </a:t>
            </a:r>
            <a:br>
              <a:rPr lang="en-US" b="1" u="sng" dirty="0">
                <a:solidFill>
                  <a:schemeClr val="accent1"/>
                </a:solidFill>
              </a:rPr>
            </a:br>
            <a:r>
              <a:rPr lang="en-US" b="1" u="sng" dirty="0">
                <a:solidFill>
                  <a:schemeClr val="accent1"/>
                </a:solidFill>
              </a:rPr>
              <a:t>Cache Fusion.</a:t>
            </a:r>
          </a:p>
          <a:p>
            <a:pPr marL="119063" indent="-119063">
              <a:buFont typeface="Arial" panose="020B0604020202020204" pitchFamily="34" charset="0"/>
              <a:buChar char="•"/>
            </a:pPr>
            <a:endParaRPr lang="en-US" b="1" u="sng" dirty="0">
              <a:solidFill>
                <a:schemeClr val="accent1"/>
              </a:solidFill>
            </a:endParaRPr>
          </a:p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/>
              <a:t>Enqueue access is also globally coordinated </a:t>
            </a:r>
            <a:r>
              <a:rPr lang="en-US" dirty="0">
                <a:solidFill>
                  <a:schemeClr val="accent1"/>
                </a:solidFill>
              </a:rPr>
              <a:t>(Global Enqueues)</a:t>
            </a:r>
            <a:r>
              <a:rPr lang="en-US" dirty="0"/>
              <a:t>.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423B505-DCE2-8A4E-A52F-238352EEA7E7}"/>
              </a:ext>
            </a:extLst>
          </p:cNvPr>
          <p:cNvSpPr txBox="1"/>
          <p:nvPr/>
        </p:nvSpPr>
        <p:spPr>
          <a:xfrm>
            <a:off x="10276067" y="3166044"/>
            <a:ext cx="1177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  <a:p>
            <a:r>
              <a:rPr lang="en-US" dirty="0"/>
              <a:t>Instances</a:t>
            </a:r>
          </a:p>
        </p:txBody>
      </p:sp>
    </p:spTree>
    <p:extLst>
      <p:ext uri="{BB962C8B-B14F-4D97-AF65-F5344CB8AC3E}">
        <p14:creationId xmlns:p14="http://schemas.microsoft.com/office/powerpoint/2010/main" val="351423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A41049-85D5-4945-B47B-04200EF07A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11BFB5-2748-684F-858A-1012F89C38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– Oracle Internal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62E85D-D472-FB4A-BE4F-29AE904EF1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 Enqueue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Dynamic Remastering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Instance Join/Leave Reconfiguration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Please send questions to Slack channel #www-</a:t>
            </a:r>
            <a:r>
              <a:rPr lang="en-US" sz="2800" dirty="0" err="1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rac</a:t>
            </a:r>
            <a:r>
              <a:rPr lang="en-US" sz="280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en-US" sz="2800" dirty="0" err="1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</a:t>
            </a:r>
            <a:endParaRPr lang="en-US" sz="28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Slides will all be uploaded to confluence page:</a:t>
            </a:r>
            <a:br>
              <a:rPr lang="en-US" sz="280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80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https://confluence.oraclecorp.com/confluence/x/IxNJc</a:t>
            </a:r>
            <a:r>
              <a:rPr lang="en-US" sz="280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C10623-8B89-6448-8C5C-2A89BD1FB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to be continued</a:t>
            </a:r>
          </a:p>
        </p:txBody>
      </p:sp>
    </p:spTree>
    <p:extLst>
      <p:ext uri="{BB962C8B-B14F-4D97-AF65-F5344CB8AC3E}">
        <p14:creationId xmlns:p14="http://schemas.microsoft.com/office/powerpoint/2010/main" val="353380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E173D2-9967-BF45-8B05-A0FB9D6E1E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7F8D89-8726-7544-8AB3-69C98211E5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– Oracle Internal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A29A0-317D-F74A-BEB0-96F491EA9C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8758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2DCBA6-645A-7541-8786-A75FC319AE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4920C-12C2-6A45-98A2-4622521A6E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– Oracle Internal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279EA4-D764-624F-AF48-F4EE4503EDF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RAC Performance Group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A769F8-B4C4-4148-847B-676C63A590B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Michael Zoll, Atsushi Morimura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16AA81-0A6A-694D-A11E-16619BE91D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0960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99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roup 270">
            <a:extLst>
              <a:ext uri="{FF2B5EF4-FFF2-40B4-BE49-F238E27FC236}">
                <a16:creationId xmlns:a16="http://schemas.microsoft.com/office/drawing/2014/main" id="{0F9D9552-4F49-824B-8CD3-41948C4C7DA9}"/>
              </a:ext>
            </a:extLst>
          </p:cNvPr>
          <p:cNvGrpSpPr/>
          <p:nvPr/>
        </p:nvGrpSpPr>
        <p:grpSpPr>
          <a:xfrm>
            <a:off x="5986378" y="3497218"/>
            <a:ext cx="2547425" cy="0"/>
            <a:chOff x="4821814" y="3497218"/>
            <a:chExt cx="2547425" cy="0"/>
          </a:xfrm>
        </p:grpSpPr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196A70D8-85C0-7349-A36E-A27D73DA51D2}"/>
                </a:ext>
              </a:extLst>
            </p:cNvPr>
            <p:cNvCxnSpPr>
              <a:cxnSpLocks/>
              <a:stCxn id="231" idx="3"/>
              <a:endCxn id="10" idx="1"/>
            </p:cNvCxnSpPr>
            <p:nvPr/>
          </p:nvCxnSpPr>
          <p:spPr>
            <a:xfrm>
              <a:off x="4821814" y="3497218"/>
              <a:ext cx="426967" cy="0"/>
            </a:xfrm>
            <a:prstGeom prst="line">
              <a:avLst/>
            </a:prstGeom>
            <a:ln w="92075" cmpd="dbl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32EBAB54-8755-8443-964A-00648A3242F9}"/>
                </a:ext>
              </a:extLst>
            </p:cNvPr>
            <p:cNvCxnSpPr>
              <a:cxnSpLocks/>
              <a:stCxn id="10" idx="3"/>
              <a:endCxn id="196" idx="1"/>
            </p:cNvCxnSpPr>
            <p:nvPr/>
          </p:nvCxnSpPr>
          <p:spPr>
            <a:xfrm>
              <a:off x="6943091" y="3497218"/>
              <a:ext cx="426148" cy="0"/>
            </a:xfrm>
            <a:prstGeom prst="line">
              <a:avLst/>
            </a:prstGeom>
            <a:ln w="92075" cmpd="dbl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009AFF-BF2C-7243-8B64-B12D3733D4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260238-D074-B148-80DA-0479852DBA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– Oracle Internal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AE4C4-C208-7249-9997-6C8FEAFA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RAC Architecture</a:t>
            </a:r>
          </a:p>
        </p:txBody>
      </p: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5DE48955-CF86-6142-AAB2-842BDD543ACA}"/>
              </a:ext>
            </a:extLst>
          </p:cNvPr>
          <p:cNvGrpSpPr/>
          <p:nvPr/>
        </p:nvGrpSpPr>
        <p:grpSpPr>
          <a:xfrm>
            <a:off x="6338217" y="4529408"/>
            <a:ext cx="1844566" cy="1914461"/>
            <a:chOff x="5173653" y="4264232"/>
            <a:chExt cx="1844566" cy="191446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8C54834-6B2F-004A-8E10-39F77EC1F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653" y="4264232"/>
              <a:ext cx="1844566" cy="184456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9B61A8-7E4A-4A44-9D0C-C262FA2692BC}"/>
                </a:ext>
              </a:extLst>
            </p:cNvPr>
            <p:cNvSpPr txBox="1"/>
            <p:nvPr/>
          </p:nvSpPr>
          <p:spPr>
            <a:xfrm>
              <a:off x="5601506" y="5809361"/>
              <a:ext cx="9888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Storage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6459441-C95B-9B49-BB69-D93519C28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592235" y="1604108"/>
            <a:ext cx="437055" cy="4370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D5A2D9-ABC5-A041-B4E4-2A99462E8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91703" y="1604108"/>
            <a:ext cx="437055" cy="4370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8DA52D6-DDF1-2342-BE70-628E6A3F3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041969" y="1604108"/>
            <a:ext cx="437055" cy="4370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04C6CC8-976F-F940-B645-FC775C25E652}"/>
              </a:ext>
            </a:extLst>
          </p:cNvPr>
          <p:cNvSpPr txBox="1"/>
          <p:nvPr/>
        </p:nvSpPr>
        <p:spPr>
          <a:xfrm>
            <a:off x="8108087" y="1664848"/>
            <a:ext cx="893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Clients</a:t>
            </a:r>
          </a:p>
        </p:txBody>
      </p: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83CAE33A-5CD1-DD4E-8AED-19786ED464FB}"/>
              </a:ext>
            </a:extLst>
          </p:cNvPr>
          <p:cNvGrpSpPr/>
          <p:nvPr/>
        </p:nvGrpSpPr>
        <p:grpSpPr>
          <a:xfrm>
            <a:off x="6413345" y="2638096"/>
            <a:ext cx="1694310" cy="1718244"/>
            <a:chOff x="5248781" y="2638096"/>
            <a:chExt cx="1694310" cy="171824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F788AFE-83E7-8D49-BCBE-1D93BB87A2B6}"/>
                </a:ext>
              </a:extLst>
            </p:cNvPr>
            <p:cNvSpPr/>
            <p:nvPr/>
          </p:nvSpPr>
          <p:spPr>
            <a:xfrm>
              <a:off x="5248781" y="2638096"/>
              <a:ext cx="1694310" cy="171824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EB083C-74EE-694D-8416-85A8EA762E69}"/>
                </a:ext>
              </a:extLst>
            </p:cNvPr>
            <p:cNvSpPr/>
            <p:nvPr/>
          </p:nvSpPr>
          <p:spPr>
            <a:xfrm>
              <a:off x="5383705" y="2801580"/>
              <a:ext cx="1424460" cy="13752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0FE9A86-79F4-5941-862B-5FEEEC29A166}"/>
                </a:ext>
              </a:extLst>
            </p:cNvPr>
            <p:cNvSpPr txBox="1"/>
            <p:nvPr/>
          </p:nvSpPr>
          <p:spPr>
            <a:xfrm>
              <a:off x="5590026" y="3907326"/>
              <a:ext cx="10118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Buffer Cache</a:t>
              </a: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2D8F5BF3-A2D1-4343-858E-E859A4BCE796}"/>
                </a:ext>
              </a:extLst>
            </p:cNvPr>
            <p:cNvGrpSpPr/>
            <p:nvPr/>
          </p:nvGrpSpPr>
          <p:grpSpPr>
            <a:xfrm>
              <a:off x="5547293" y="2962910"/>
              <a:ext cx="1097280" cy="914400"/>
              <a:chOff x="9109168" y="2636965"/>
              <a:chExt cx="1097280" cy="914400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FE3B1D8-68EF-EA47-AC54-D6EB9CFF740D}"/>
                  </a:ext>
                </a:extLst>
              </p:cNvPr>
              <p:cNvSpPr/>
              <p:nvPr/>
            </p:nvSpPr>
            <p:spPr>
              <a:xfrm>
                <a:off x="910916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F8FDC59-FAD7-F245-B205-EF848717CD3C}"/>
                  </a:ext>
                </a:extLst>
              </p:cNvPr>
              <p:cNvSpPr/>
              <p:nvPr/>
            </p:nvSpPr>
            <p:spPr>
              <a:xfrm>
                <a:off x="929204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94BEE2-5687-1D4F-8B6C-053432F76A2B}"/>
                  </a:ext>
                </a:extLst>
              </p:cNvPr>
              <p:cNvSpPr/>
              <p:nvPr/>
            </p:nvSpPr>
            <p:spPr>
              <a:xfrm>
                <a:off x="947492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CA9B1E9-770E-024D-BA2D-C57090272715}"/>
                  </a:ext>
                </a:extLst>
              </p:cNvPr>
              <p:cNvSpPr/>
              <p:nvPr/>
            </p:nvSpPr>
            <p:spPr>
              <a:xfrm>
                <a:off x="965780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BC561A4-E3D9-E642-8C54-22889AB05FDB}"/>
                  </a:ext>
                </a:extLst>
              </p:cNvPr>
              <p:cNvSpPr/>
              <p:nvPr/>
            </p:nvSpPr>
            <p:spPr>
              <a:xfrm>
                <a:off x="984068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0A418C2-E6CB-3549-B4FF-9EAD60FE3FAF}"/>
                  </a:ext>
                </a:extLst>
              </p:cNvPr>
              <p:cNvSpPr/>
              <p:nvPr/>
            </p:nvSpPr>
            <p:spPr>
              <a:xfrm>
                <a:off x="1002356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D0C6396-38A1-DC44-949A-7DBEE41EDD23}"/>
                  </a:ext>
                </a:extLst>
              </p:cNvPr>
              <p:cNvSpPr/>
              <p:nvPr/>
            </p:nvSpPr>
            <p:spPr>
              <a:xfrm>
                <a:off x="910916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988CB74-D2C6-EE45-9B70-B54ACC42C907}"/>
                  </a:ext>
                </a:extLst>
              </p:cNvPr>
              <p:cNvSpPr/>
              <p:nvPr/>
            </p:nvSpPr>
            <p:spPr>
              <a:xfrm>
                <a:off x="929204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A8B062E-A19A-6E41-B031-C3580D1CB9FF}"/>
                  </a:ext>
                </a:extLst>
              </p:cNvPr>
              <p:cNvSpPr/>
              <p:nvPr/>
            </p:nvSpPr>
            <p:spPr>
              <a:xfrm>
                <a:off x="947492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C973115-963A-9847-BB86-1A66B8E87FC4}"/>
                  </a:ext>
                </a:extLst>
              </p:cNvPr>
              <p:cNvSpPr/>
              <p:nvPr/>
            </p:nvSpPr>
            <p:spPr>
              <a:xfrm>
                <a:off x="965780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4808F3B-8EDB-834A-BC4C-E64B7A643323}"/>
                  </a:ext>
                </a:extLst>
              </p:cNvPr>
              <p:cNvSpPr/>
              <p:nvPr/>
            </p:nvSpPr>
            <p:spPr>
              <a:xfrm>
                <a:off x="984068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9EF9556-5DDA-8B40-AA38-FEAB959058B1}"/>
                  </a:ext>
                </a:extLst>
              </p:cNvPr>
              <p:cNvSpPr/>
              <p:nvPr/>
            </p:nvSpPr>
            <p:spPr>
              <a:xfrm>
                <a:off x="1002356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4DC378EF-4455-8047-BDB8-3B38AAE36B04}"/>
                  </a:ext>
                </a:extLst>
              </p:cNvPr>
              <p:cNvSpPr/>
              <p:nvPr/>
            </p:nvSpPr>
            <p:spPr>
              <a:xfrm>
                <a:off x="910916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95E712CA-CFD9-8A4E-9C3D-7A73A8E7B5CF}"/>
                  </a:ext>
                </a:extLst>
              </p:cNvPr>
              <p:cNvSpPr/>
              <p:nvPr/>
            </p:nvSpPr>
            <p:spPr>
              <a:xfrm>
                <a:off x="929204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FCEA263-4451-C148-BEFB-26704754DB48}"/>
                  </a:ext>
                </a:extLst>
              </p:cNvPr>
              <p:cNvSpPr/>
              <p:nvPr/>
            </p:nvSpPr>
            <p:spPr>
              <a:xfrm>
                <a:off x="947492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436CD223-8AD3-9E4A-9900-E89F415949CA}"/>
                  </a:ext>
                </a:extLst>
              </p:cNvPr>
              <p:cNvSpPr/>
              <p:nvPr/>
            </p:nvSpPr>
            <p:spPr>
              <a:xfrm>
                <a:off x="965780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7021C40-4311-5C42-8235-237C21761690}"/>
                  </a:ext>
                </a:extLst>
              </p:cNvPr>
              <p:cNvSpPr/>
              <p:nvPr/>
            </p:nvSpPr>
            <p:spPr>
              <a:xfrm>
                <a:off x="984068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0E4E4A54-6986-3146-AF79-9B134EF61D34}"/>
                  </a:ext>
                </a:extLst>
              </p:cNvPr>
              <p:cNvSpPr/>
              <p:nvPr/>
            </p:nvSpPr>
            <p:spPr>
              <a:xfrm>
                <a:off x="1002356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6C33033-F7B5-3F42-94E2-5E493B15FFD6}"/>
                  </a:ext>
                </a:extLst>
              </p:cNvPr>
              <p:cNvSpPr/>
              <p:nvPr/>
            </p:nvSpPr>
            <p:spPr>
              <a:xfrm>
                <a:off x="910916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9DC57DC-E72B-2347-87AA-D967DECCB832}"/>
                  </a:ext>
                </a:extLst>
              </p:cNvPr>
              <p:cNvSpPr/>
              <p:nvPr/>
            </p:nvSpPr>
            <p:spPr>
              <a:xfrm>
                <a:off x="929204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D0C1FD82-5D26-244C-B2F3-B0840656F9A5}"/>
                  </a:ext>
                </a:extLst>
              </p:cNvPr>
              <p:cNvSpPr/>
              <p:nvPr/>
            </p:nvSpPr>
            <p:spPr>
              <a:xfrm>
                <a:off x="947492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8FBA7398-9D5F-3441-9B8D-3D500097B0F3}"/>
                  </a:ext>
                </a:extLst>
              </p:cNvPr>
              <p:cNvSpPr/>
              <p:nvPr/>
            </p:nvSpPr>
            <p:spPr>
              <a:xfrm>
                <a:off x="965780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306A52C-DFDE-9041-873C-A16954826DB2}"/>
                  </a:ext>
                </a:extLst>
              </p:cNvPr>
              <p:cNvSpPr/>
              <p:nvPr/>
            </p:nvSpPr>
            <p:spPr>
              <a:xfrm>
                <a:off x="984068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5CD363A-47FE-ED41-AE6D-9E23FBF57757}"/>
                  </a:ext>
                </a:extLst>
              </p:cNvPr>
              <p:cNvSpPr/>
              <p:nvPr/>
            </p:nvSpPr>
            <p:spPr>
              <a:xfrm>
                <a:off x="1002356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659E0F86-A889-DB4D-A6DC-EBD54DF52002}"/>
                  </a:ext>
                </a:extLst>
              </p:cNvPr>
              <p:cNvSpPr/>
              <p:nvPr/>
            </p:nvSpPr>
            <p:spPr>
              <a:xfrm>
                <a:off x="910916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ADE2A0B-71CC-CB4D-85FD-FA3590EF49CE}"/>
                  </a:ext>
                </a:extLst>
              </p:cNvPr>
              <p:cNvSpPr/>
              <p:nvPr/>
            </p:nvSpPr>
            <p:spPr>
              <a:xfrm>
                <a:off x="929204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F94431D3-93AA-B248-9C6C-CB66F327C7AF}"/>
                  </a:ext>
                </a:extLst>
              </p:cNvPr>
              <p:cNvSpPr/>
              <p:nvPr/>
            </p:nvSpPr>
            <p:spPr>
              <a:xfrm>
                <a:off x="947492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172FB7FD-3EB9-D841-BD3F-0F4A5260D7C9}"/>
                  </a:ext>
                </a:extLst>
              </p:cNvPr>
              <p:cNvSpPr/>
              <p:nvPr/>
            </p:nvSpPr>
            <p:spPr>
              <a:xfrm>
                <a:off x="965780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08657E25-871C-CD4F-A6E8-4F7A2E36AFE1}"/>
                  </a:ext>
                </a:extLst>
              </p:cNvPr>
              <p:cNvSpPr/>
              <p:nvPr/>
            </p:nvSpPr>
            <p:spPr>
              <a:xfrm>
                <a:off x="984068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6FEA795B-2006-5749-95A7-BFE140371A63}"/>
                  </a:ext>
                </a:extLst>
              </p:cNvPr>
              <p:cNvSpPr/>
              <p:nvPr/>
            </p:nvSpPr>
            <p:spPr>
              <a:xfrm>
                <a:off x="1002356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7349E98-F1A2-ED46-A1B0-1C2A6A5A1048}"/>
              </a:ext>
            </a:extLst>
          </p:cNvPr>
          <p:cNvGrpSpPr/>
          <p:nvPr/>
        </p:nvGrpSpPr>
        <p:grpSpPr>
          <a:xfrm>
            <a:off x="8533803" y="2638096"/>
            <a:ext cx="1694310" cy="1718244"/>
            <a:chOff x="5248781" y="2638096"/>
            <a:chExt cx="1694310" cy="1718244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7CF7B78D-791E-FB42-8CAA-FA8D8AF81138}"/>
                </a:ext>
              </a:extLst>
            </p:cNvPr>
            <p:cNvSpPr/>
            <p:nvPr/>
          </p:nvSpPr>
          <p:spPr>
            <a:xfrm>
              <a:off x="5248781" y="2638096"/>
              <a:ext cx="1694310" cy="171824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CA9E15C7-C56F-454E-9F32-7E323A396600}"/>
                </a:ext>
              </a:extLst>
            </p:cNvPr>
            <p:cNvSpPr/>
            <p:nvPr/>
          </p:nvSpPr>
          <p:spPr>
            <a:xfrm>
              <a:off x="5383705" y="2801580"/>
              <a:ext cx="1424460" cy="13752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56428E68-EF9C-E149-A39C-25E14D4F7D6A}"/>
                </a:ext>
              </a:extLst>
            </p:cNvPr>
            <p:cNvSpPr txBox="1"/>
            <p:nvPr/>
          </p:nvSpPr>
          <p:spPr>
            <a:xfrm>
              <a:off x="5590026" y="3907326"/>
              <a:ext cx="10118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Buffer Cache</a:t>
              </a:r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BE3FA64F-D789-0441-A347-0CB4C156754E}"/>
                </a:ext>
              </a:extLst>
            </p:cNvPr>
            <p:cNvGrpSpPr/>
            <p:nvPr/>
          </p:nvGrpSpPr>
          <p:grpSpPr>
            <a:xfrm>
              <a:off x="5547293" y="2962910"/>
              <a:ext cx="1097280" cy="914400"/>
              <a:chOff x="9109168" y="2636965"/>
              <a:chExt cx="1097280" cy="914400"/>
            </a:xfrm>
          </p:grpSpPr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5B6ED6D0-E216-8642-A109-E462DEAA4250}"/>
                  </a:ext>
                </a:extLst>
              </p:cNvPr>
              <p:cNvSpPr/>
              <p:nvPr/>
            </p:nvSpPr>
            <p:spPr>
              <a:xfrm>
                <a:off x="910916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9BCB4BED-C673-EB47-B06F-351CBAD13A38}"/>
                  </a:ext>
                </a:extLst>
              </p:cNvPr>
              <p:cNvSpPr/>
              <p:nvPr/>
            </p:nvSpPr>
            <p:spPr>
              <a:xfrm>
                <a:off x="929204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BA9EC996-62A2-784D-9A77-12BE7D97FC0B}"/>
                  </a:ext>
                </a:extLst>
              </p:cNvPr>
              <p:cNvSpPr/>
              <p:nvPr/>
            </p:nvSpPr>
            <p:spPr>
              <a:xfrm>
                <a:off x="947492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8E27B483-C0C0-224E-8AFB-9998511182B7}"/>
                  </a:ext>
                </a:extLst>
              </p:cNvPr>
              <p:cNvSpPr/>
              <p:nvPr/>
            </p:nvSpPr>
            <p:spPr>
              <a:xfrm>
                <a:off x="965780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6B56306B-57B3-1D44-B275-541369714F64}"/>
                  </a:ext>
                </a:extLst>
              </p:cNvPr>
              <p:cNvSpPr/>
              <p:nvPr/>
            </p:nvSpPr>
            <p:spPr>
              <a:xfrm>
                <a:off x="984068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2EE60911-D286-0C41-A746-53CEE40DD233}"/>
                  </a:ext>
                </a:extLst>
              </p:cNvPr>
              <p:cNvSpPr/>
              <p:nvPr/>
            </p:nvSpPr>
            <p:spPr>
              <a:xfrm>
                <a:off x="1002356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0D7C8716-7BB4-7E43-9DE6-8C658CD8DFD9}"/>
                  </a:ext>
                </a:extLst>
              </p:cNvPr>
              <p:cNvSpPr/>
              <p:nvPr/>
            </p:nvSpPr>
            <p:spPr>
              <a:xfrm>
                <a:off x="910916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09FAB236-72C2-A144-97A5-7FCD13163F8D}"/>
                  </a:ext>
                </a:extLst>
              </p:cNvPr>
              <p:cNvSpPr/>
              <p:nvPr/>
            </p:nvSpPr>
            <p:spPr>
              <a:xfrm>
                <a:off x="929204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EC79E039-D404-5443-9CD3-718FDDEE5847}"/>
                  </a:ext>
                </a:extLst>
              </p:cNvPr>
              <p:cNvSpPr/>
              <p:nvPr/>
            </p:nvSpPr>
            <p:spPr>
              <a:xfrm>
                <a:off x="947492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9AD762D0-89E2-144B-8F2A-713E59324AAF}"/>
                  </a:ext>
                </a:extLst>
              </p:cNvPr>
              <p:cNvSpPr/>
              <p:nvPr/>
            </p:nvSpPr>
            <p:spPr>
              <a:xfrm>
                <a:off x="965780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BCF84D6E-A986-0A4D-ABED-5AF00F58B1BE}"/>
                  </a:ext>
                </a:extLst>
              </p:cNvPr>
              <p:cNvSpPr/>
              <p:nvPr/>
            </p:nvSpPr>
            <p:spPr>
              <a:xfrm>
                <a:off x="984068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CF586D53-539B-944E-B577-DC1282E8C5A7}"/>
                  </a:ext>
                </a:extLst>
              </p:cNvPr>
              <p:cNvSpPr/>
              <p:nvPr/>
            </p:nvSpPr>
            <p:spPr>
              <a:xfrm>
                <a:off x="1002356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ED4AEAAF-7D96-DA4A-95E1-928E3A959AEC}"/>
                  </a:ext>
                </a:extLst>
              </p:cNvPr>
              <p:cNvSpPr/>
              <p:nvPr/>
            </p:nvSpPr>
            <p:spPr>
              <a:xfrm>
                <a:off x="910916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A76F8C93-9158-EF44-9928-AA53110B0F46}"/>
                  </a:ext>
                </a:extLst>
              </p:cNvPr>
              <p:cNvSpPr/>
              <p:nvPr/>
            </p:nvSpPr>
            <p:spPr>
              <a:xfrm>
                <a:off x="929204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0F74CD8D-4174-0142-960A-77A27AD69CAC}"/>
                  </a:ext>
                </a:extLst>
              </p:cNvPr>
              <p:cNvSpPr/>
              <p:nvPr/>
            </p:nvSpPr>
            <p:spPr>
              <a:xfrm>
                <a:off x="947492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6AE6CEB3-4D3B-594C-9AE8-B925250D9867}"/>
                  </a:ext>
                </a:extLst>
              </p:cNvPr>
              <p:cNvSpPr/>
              <p:nvPr/>
            </p:nvSpPr>
            <p:spPr>
              <a:xfrm>
                <a:off x="965780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01447B47-B64B-FC44-8240-C02C6DDE5194}"/>
                  </a:ext>
                </a:extLst>
              </p:cNvPr>
              <p:cNvSpPr/>
              <p:nvPr/>
            </p:nvSpPr>
            <p:spPr>
              <a:xfrm>
                <a:off x="984068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03A9E07D-2F32-F84F-AA27-0FC339FEFDD5}"/>
                  </a:ext>
                </a:extLst>
              </p:cNvPr>
              <p:cNvSpPr/>
              <p:nvPr/>
            </p:nvSpPr>
            <p:spPr>
              <a:xfrm>
                <a:off x="1002356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ABDF6E78-3883-B748-A0FD-AFBE531270D7}"/>
                  </a:ext>
                </a:extLst>
              </p:cNvPr>
              <p:cNvSpPr/>
              <p:nvPr/>
            </p:nvSpPr>
            <p:spPr>
              <a:xfrm>
                <a:off x="910916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2A6439B0-582B-FA47-B8DF-CB43C0DA9C4B}"/>
                  </a:ext>
                </a:extLst>
              </p:cNvPr>
              <p:cNvSpPr/>
              <p:nvPr/>
            </p:nvSpPr>
            <p:spPr>
              <a:xfrm>
                <a:off x="929204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E2FBD39D-A485-7A49-BFA2-818EEEA5EF36}"/>
                  </a:ext>
                </a:extLst>
              </p:cNvPr>
              <p:cNvSpPr/>
              <p:nvPr/>
            </p:nvSpPr>
            <p:spPr>
              <a:xfrm>
                <a:off x="947492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3BD966D9-9705-2649-8316-FCB63AAB4D7C}"/>
                  </a:ext>
                </a:extLst>
              </p:cNvPr>
              <p:cNvSpPr/>
              <p:nvPr/>
            </p:nvSpPr>
            <p:spPr>
              <a:xfrm>
                <a:off x="965780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FBFD875F-3539-544D-8EAD-1F3B7322B719}"/>
                  </a:ext>
                </a:extLst>
              </p:cNvPr>
              <p:cNvSpPr/>
              <p:nvPr/>
            </p:nvSpPr>
            <p:spPr>
              <a:xfrm>
                <a:off x="984068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08DC14E5-C273-9A4F-AB50-5FBB12AF3785}"/>
                  </a:ext>
                </a:extLst>
              </p:cNvPr>
              <p:cNvSpPr/>
              <p:nvPr/>
            </p:nvSpPr>
            <p:spPr>
              <a:xfrm>
                <a:off x="1002356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50BBA3B5-C28C-1F45-937D-C990DF22055F}"/>
                  </a:ext>
                </a:extLst>
              </p:cNvPr>
              <p:cNvSpPr/>
              <p:nvPr/>
            </p:nvSpPr>
            <p:spPr>
              <a:xfrm>
                <a:off x="910916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D6542CD2-4AC1-0747-B55E-13015DD30889}"/>
                  </a:ext>
                </a:extLst>
              </p:cNvPr>
              <p:cNvSpPr/>
              <p:nvPr/>
            </p:nvSpPr>
            <p:spPr>
              <a:xfrm>
                <a:off x="929204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39BEB6A8-B735-8F45-911E-F1C9D85EB5C0}"/>
                  </a:ext>
                </a:extLst>
              </p:cNvPr>
              <p:cNvSpPr/>
              <p:nvPr/>
            </p:nvSpPr>
            <p:spPr>
              <a:xfrm>
                <a:off x="947492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0A21876E-3CBB-B743-AC10-5076EEB53085}"/>
                  </a:ext>
                </a:extLst>
              </p:cNvPr>
              <p:cNvSpPr/>
              <p:nvPr/>
            </p:nvSpPr>
            <p:spPr>
              <a:xfrm>
                <a:off x="965780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87B18024-C1DB-4D44-A501-A3A708D73577}"/>
                  </a:ext>
                </a:extLst>
              </p:cNvPr>
              <p:cNvSpPr/>
              <p:nvPr/>
            </p:nvSpPr>
            <p:spPr>
              <a:xfrm>
                <a:off x="984068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3D8A2458-302E-8749-8D1D-0B68AD66CCAE}"/>
                  </a:ext>
                </a:extLst>
              </p:cNvPr>
              <p:cNvSpPr/>
              <p:nvPr/>
            </p:nvSpPr>
            <p:spPr>
              <a:xfrm>
                <a:off x="1002356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6972B36F-86E4-E441-A858-6F6907CC7C38}"/>
              </a:ext>
            </a:extLst>
          </p:cNvPr>
          <p:cNvGrpSpPr/>
          <p:nvPr/>
        </p:nvGrpSpPr>
        <p:grpSpPr>
          <a:xfrm>
            <a:off x="4292068" y="2638096"/>
            <a:ext cx="1694310" cy="1718244"/>
            <a:chOff x="5248781" y="2638096"/>
            <a:chExt cx="1694310" cy="1718244"/>
          </a:xfrm>
        </p:grpSpPr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A22FC0A4-F0D2-864E-9E2A-742ECEAF4393}"/>
                </a:ext>
              </a:extLst>
            </p:cNvPr>
            <p:cNvSpPr/>
            <p:nvPr/>
          </p:nvSpPr>
          <p:spPr>
            <a:xfrm>
              <a:off x="5248781" y="2638096"/>
              <a:ext cx="1694310" cy="171824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78706EED-120B-C04E-AE5E-4064DE8A81F6}"/>
                </a:ext>
              </a:extLst>
            </p:cNvPr>
            <p:cNvSpPr/>
            <p:nvPr/>
          </p:nvSpPr>
          <p:spPr>
            <a:xfrm>
              <a:off x="5383705" y="2801580"/>
              <a:ext cx="1424460" cy="13752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4B8B1043-6BB0-0E41-99AD-547DC58E751A}"/>
                </a:ext>
              </a:extLst>
            </p:cNvPr>
            <p:cNvSpPr txBox="1"/>
            <p:nvPr/>
          </p:nvSpPr>
          <p:spPr>
            <a:xfrm>
              <a:off x="5590026" y="3907326"/>
              <a:ext cx="10118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Buffer Cache</a:t>
              </a:r>
            </a:p>
          </p:txBody>
        </p: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28264D1A-78E0-A44F-ACB3-B92CC8B11087}"/>
                </a:ext>
              </a:extLst>
            </p:cNvPr>
            <p:cNvGrpSpPr/>
            <p:nvPr/>
          </p:nvGrpSpPr>
          <p:grpSpPr>
            <a:xfrm>
              <a:off x="5547293" y="2962910"/>
              <a:ext cx="1097280" cy="914400"/>
              <a:chOff x="9109168" y="2636965"/>
              <a:chExt cx="1097280" cy="914400"/>
            </a:xfrm>
          </p:grpSpPr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7B959FFB-CBB7-FC41-A9C4-716E9F2CED73}"/>
                  </a:ext>
                </a:extLst>
              </p:cNvPr>
              <p:cNvSpPr/>
              <p:nvPr/>
            </p:nvSpPr>
            <p:spPr>
              <a:xfrm>
                <a:off x="910916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3346EC0D-4ABC-A24A-89C6-DCD91E055A4D}"/>
                  </a:ext>
                </a:extLst>
              </p:cNvPr>
              <p:cNvSpPr/>
              <p:nvPr/>
            </p:nvSpPr>
            <p:spPr>
              <a:xfrm>
                <a:off x="929204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3CE3DBD2-E9D6-8A43-A385-F0AD7D9686FA}"/>
                  </a:ext>
                </a:extLst>
              </p:cNvPr>
              <p:cNvSpPr/>
              <p:nvPr/>
            </p:nvSpPr>
            <p:spPr>
              <a:xfrm>
                <a:off x="947492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FC71A7C0-8D9D-1645-8D62-6826EAE78260}"/>
                  </a:ext>
                </a:extLst>
              </p:cNvPr>
              <p:cNvSpPr/>
              <p:nvPr/>
            </p:nvSpPr>
            <p:spPr>
              <a:xfrm>
                <a:off x="965780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5151EE50-A526-7941-85D0-FCB290FA7A04}"/>
                  </a:ext>
                </a:extLst>
              </p:cNvPr>
              <p:cNvSpPr/>
              <p:nvPr/>
            </p:nvSpPr>
            <p:spPr>
              <a:xfrm>
                <a:off x="984068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26F7B790-514A-4943-8B7D-563063AC2C6C}"/>
                  </a:ext>
                </a:extLst>
              </p:cNvPr>
              <p:cNvSpPr/>
              <p:nvPr/>
            </p:nvSpPr>
            <p:spPr>
              <a:xfrm>
                <a:off x="1002356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7C8883DF-C48A-6D40-8E32-7BE7BE9E2F8C}"/>
                  </a:ext>
                </a:extLst>
              </p:cNvPr>
              <p:cNvSpPr/>
              <p:nvPr/>
            </p:nvSpPr>
            <p:spPr>
              <a:xfrm>
                <a:off x="910916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B16A794B-04A7-2443-8CA3-B565C4E63686}"/>
                  </a:ext>
                </a:extLst>
              </p:cNvPr>
              <p:cNvSpPr/>
              <p:nvPr/>
            </p:nvSpPr>
            <p:spPr>
              <a:xfrm>
                <a:off x="929204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68CE19E2-00E9-2D48-B2B3-E5DF69BC032E}"/>
                  </a:ext>
                </a:extLst>
              </p:cNvPr>
              <p:cNvSpPr/>
              <p:nvPr/>
            </p:nvSpPr>
            <p:spPr>
              <a:xfrm>
                <a:off x="947492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88FA8642-49E7-4F45-837F-252EC9C57633}"/>
                  </a:ext>
                </a:extLst>
              </p:cNvPr>
              <p:cNvSpPr/>
              <p:nvPr/>
            </p:nvSpPr>
            <p:spPr>
              <a:xfrm>
                <a:off x="965780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090D6264-513D-C74B-ACD0-9B3530E6B3DF}"/>
                  </a:ext>
                </a:extLst>
              </p:cNvPr>
              <p:cNvSpPr/>
              <p:nvPr/>
            </p:nvSpPr>
            <p:spPr>
              <a:xfrm>
                <a:off x="984068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99E89F92-9D76-1143-9BD5-07E579503DAA}"/>
                  </a:ext>
                </a:extLst>
              </p:cNvPr>
              <p:cNvSpPr/>
              <p:nvPr/>
            </p:nvSpPr>
            <p:spPr>
              <a:xfrm>
                <a:off x="1002356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3C2FFBF4-15DA-2047-ADFE-0F3DC2282F38}"/>
                  </a:ext>
                </a:extLst>
              </p:cNvPr>
              <p:cNvSpPr/>
              <p:nvPr/>
            </p:nvSpPr>
            <p:spPr>
              <a:xfrm>
                <a:off x="910916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122A6A01-D844-7C40-8806-21E99B35F608}"/>
                  </a:ext>
                </a:extLst>
              </p:cNvPr>
              <p:cNvSpPr/>
              <p:nvPr/>
            </p:nvSpPr>
            <p:spPr>
              <a:xfrm>
                <a:off x="929204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0CA8374E-C5C6-4946-89DB-6984AC6278D2}"/>
                  </a:ext>
                </a:extLst>
              </p:cNvPr>
              <p:cNvSpPr/>
              <p:nvPr/>
            </p:nvSpPr>
            <p:spPr>
              <a:xfrm>
                <a:off x="947492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F88A8652-3DCA-5049-9660-F021D3013459}"/>
                  </a:ext>
                </a:extLst>
              </p:cNvPr>
              <p:cNvSpPr/>
              <p:nvPr/>
            </p:nvSpPr>
            <p:spPr>
              <a:xfrm>
                <a:off x="965780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F779346F-08B6-344C-A5DA-A18CD5588D2C}"/>
                  </a:ext>
                </a:extLst>
              </p:cNvPr>
              <p:cNvSpPr/>
              <p:nvPr/>
            </p:nvSpPr>
            <p:spPr>
              <a:xfrm>
                <a:off x="984068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3EA762E7-B6F7-A741-BA8E-20E443908EED}"/>
                  </a:ext>
                </a:extLst>
              </p:cNvPr>
              <p:cNvSpPr/>
              <p:nvPr/>
            </p:nvSpPr>
            <p:spPr>
              <a:xfrm>
                <a:off x="1002356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2E4D50DC-0465-D245-9A8F-375EA26B56CA}"/>
                  </a:ext>
                </a:extLst>
              </p:cNvPr>
              <p:cNvSpPr/>
              <p:nvPr/>
            </p:nvSpPr>
            <p:spPr>
              <a:xfrm>
                <a:off x="910916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FF139174-C4FD-4849-B3AA-023AA95098D3}"/>
                  </a:ext>
                </a:extLst>
              </p:cNvPr>
              <p:cNvSpPr/>
              <p:nvPr/>
            </p:nvSpPr>
            <p:spPr>
              <a:xfrm>
                <a:off x="929204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F93ACF6B-D346-944A-A657-42F646E9D7DB}"/>
                  </a:ext>
                </a:extLst>
              </p:cNvPr>
              <p:cNvSpPr/>
              <p:nvPr/>
            </p:nvSpPr>
            <p:spPr>
              <a:xfrm>
                <a:off x="947492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C4CEB944-3234-C049-B6DE-0B9426F1B7CD}"/>
                  </a:ext>
                </a:extLst>
              </p:cNvPr>
              <p:cNvSpPr/>
              <p:nvPr/>
            </p:nvSpPr>
            <p:spPr>
              <a:xfrm>
                <a:off x="965780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6416C042-23AE-3045-B9C5-1655369E2CC9}"/>
                  </a:ext>
                </a:extLst>
              </p:cNvPr>
              <p:cNvSpPr/>
              <p:nvPr/>
            </p:nvSpPr>
            <p:spPr>
              <a:xfrm>
                <a:off x="984068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EF39C3A6-36A3-994E-A89D-55CAF1218551}"/>
                  </a:ext>
                </a:extLst>
              </p:cNvPr>
              <p:cNvSpPr/>
              <p:nvPr/>
            </p:nvSpPr>
            <p:spPr>
              <a:xfrm>
                <a:off x="1002356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7D8D4DBE-A2F7-5D49-8AEA-99C60E96F3DC}"/>
                  </a:ext>
                </a:extLst>
              </p:cNvPr>
              <p:cNvSpPr/>
              <p:nvPr/>
            </p:nvSpPr>
            <p:spPr>
              <a:xfrm>
                <a:off x="910916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8D2CE6AC-E6FB-A644-AE40-1C255D11B501}"/>
                  </a:ext>
                </a:extLst>
              </p:cNvPr>
              <p:cNvSpPr/>
              <p:nvPr/>
            </p:nvSpPr>
            <p:spPr>
              <a:xfrm>
                <a:off x="929204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C8133827-07EB-9746-A820-34C7767CD01C}"/>
                  </a:ext>
                </a:extLst>
              </p:cNvPr>
              <p:cNvSpPr/>
              <p:nvPr/>
            </p:nvSpPr>
            <p:spPr>
              <a:xfrm>
                <a:off x="947492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4160C5E1-3D0D-6D42-9CDE-E094B9509D1B}"/>
                  </a:ext>
                </a:extLst>
              </p:cNvPr>
              <p:cNvSpPr/>
              <p:nvPr/>
            </p:nvSpPr>
            <p:spPr>
              <a:xfrm>
                <a:off x="965780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86F69D3B-CDEB-B445-9012-1C37D1B0FC19}"/>
                  </a:ext>
                </a:extLst>
              </p:cNvPr>
              <p:cNvSpPr/>
              <p:nvPr/>
            </p:nvSpPr>
            <p:spPr>
              <a:xfrm>
                <a:off x="984068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91B6E71D-1A70-1048-BFBB-53E338706934}"/>
                  </a:ext>
                </a:extLst>
              </p:cNvPr>
              <p:cNvSpPr/>
              <p:nvPr/>
            </p:nvSpPr>
            <p:spPr>
              <a:xfrm>
                <a:off x="1002356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9D1E0169-E849-CE49-B7CC-87429193B079}"/>
              </a:ext>
            </a:extLst>
          </p:cNvPr>
          <p:cNvCxnSpPr>
            <a:cxnSpLocks/>
            <a:endCxn id="231" idx="0"/>
          </p:cNvCxnSpPr>
          <p:nvPr/>
        </p:nvCxnSpPr>
        <p:spPr>
          <a:xfrm flipH="1">
            <a:off x="5139223" y="2045991"/>
            <a:ext cx="1577298" cy="592105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6EE2D779-51C7-F544-8724-FDFA6A38927C}"/>
              </a:ext>
            </a:extLst>
          </p:cNvPr>
          <p:cNvCxnSpPr>
            <a:cxnSpLocks/>
          </p:cNvCxnSpPr>
          <p:nvPr/>
        </p:nvCxnSpPr>
        <p:spPr>
          <a:xfrm>
            <a:off x="7266183" y="2026521"/>
            <a:ext cx="4" cy="596933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58A0ADF4-4AF5-A74C-A85D-C26FBC6EEFDB}"/>
              </a:ext>
            </a:extLst>
          </p:cNvPr>
          <p:cNvCxnSpPr>
            <a:cxnSpLocks/>
            <a:endCxn id="196" idx="0"/>
          </p:cNvCxnSpPr>
          <p:nvPr/>
        </p:nvCxnSpPr>
        <p:spPr>
          <a:xfrm>
            <a:off x="7817052" y="2045991"/>
            <a:ext cx="1563906" cy="592105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TextBox 291">
            <a:extLst>
              <a:ext uri="{FF2B5EF4-FFF2-40B4-BE49-F238E27FC236}">
                <a16:creationId xmlns:a16="http://schemas.microsoft.com/office/drawing/2014/main" id="{48F45E2E-7265-0A42-8DFD-1FA59CE6A218}"/>
              </a:ext>
            </a:extLst>
          </p:cNvPr>
          <p:cNvSpPr txBox="1"/>
          <p:nvPr/>
        </p:nvSpPr>
        <p:spPr>
          <a:xfrm>
            <a:off x="8549431" y="2106458"/>
            <a:ext cx="1114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SQL Execution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B8705D73-A3BF-484E-83A1-0A036C291873}"/>
              </a:ext>
            </a:extLst>
          </p:cNvPr>
          <p:cNvSpPr txBox="1"/>
          <p:nvPr/>
        </p:nvSpPr>
        <p:spPr>
          <a:xfrm>
            <a:off x="449958" y="1966201"/>
            <a:ext cx="3787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Distributed Lock Management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6133B54B-E538-FA4F-ACB1-959AED15B227}"/>
              </a:ext>
            </a:extLst>
          </p:cNvPr>
          <p:cNvSpPr txBox="1"/>
          <p:nvPr/>
        </p:nvSpPr>
        <p:spPr>
          <a:xfrm>
            <a:off x="523049" y="2380909"/>
            <a:ext cx="36984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/>
              <a:t>RAC ensures data coherency using the </a:t>
            </a:r>
            <a:r>
              <a:rPr lang="en-US" dirty="0">
                <a:solidFill>
                  <a:schemeClr val="accent1"/>
                </a:solidFill>
              </a:rPr>
              <a:t>distributed lock manager (DLM)</a:t>
            </a:r>
            <a:r>
              <a:rPr lang="en-US" dirty="0"/>
              <a:t>.</a:t>
            </a:r>
          </a:p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/>
              <a:t>Each data block or enqueue has a </a:t>
            </a:r>
            <a:r>
              <a:rPr lang="en-US" dirty="0">
                <a:solidFill>
                  <a:schemeClr val="accent1"/>
                </a:solidFill>
              </a:rPr>
              <a:t>resource master</a:t>
            </a:r>
            <a:r>
              <a:rPr lang="en-US" dirty="0"/>
              <a:t>.</a:t>
            </a:r>
          </a:p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/>
              <a:t>Resource masters are distributed across all instances.</a:t>
            </a:r>
          </a:p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/>
              <a:t>Before reading or modifying a data block, clients need to get a </a:t>
            </a:r>
            <a:r>
              <a:rPr lang="en-US" dirty="0">
                <a:solidFill>
                  <a:schemeClr val="accent1"/>
                </a:solidFill>
              </a:rPr>
              <a:t>lock</a:t>
            </a:r>
            <a:r>
              <a:rPr lang="en-US" dirty="0"/>
              <a:t> from the resource master.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64E7C40-96C2-B343-A38F-337004BCA2DF}"/>
              </a:ext>
            </a:extLst>
          </p:cNvPr>
          <p:cNvSpPr txBox="1"/>
          <p:nvPr/>
        </p:nvSpPr>
        <p:spPr>
          <a:xfrm>
            <a:off x="10276067" y="3166044"/>
            <a:ext cx="1177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  <a:p>
            <a:r>
              <a:rPr lang="en-US" dirty="0"/>
              <a:t>Instances</a:t>
            </a:r>
          </a:p>
        </p:txBody>
      </p:sp>
    </p:spTree>
    <p:extLst>
      <p:ext uri="{BB962C8B-B14F-4D97-AF65-F5344CB8AC3E}">
        <p14:creationId xmlns:p14="http://schemas.microsoft.com/office/powerpoint/2010/main" val="412746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roup 270">
            <a:extLst>
              <a:ext uri="{FF2B5EF4-FFF2-40B4-BE49-F238E27FC236}">
                <a16:creationId xmlns:a16="http://schemas.microsoft.com/office/drawing/2014/main" id="{0F9D9552-4F49-824B-8CD3-41948C4C7DA9}"/>
              </a:ext>
            </a:extLst>
          </p:cNvPr>
          <p:cNvGrpSpPr/>
          <p:nvPr/>
        </p:nvGrpSpPr>
        <p:grpSpPr>
          <a:xfrm>
            <a:off x="5986378" y="3497218"/>
            <a:ext cx="2547425" cy="0"/>
            <a:chOff x="4821814" y="3497218"/>
            <a:chExt cx="2547425" cy="0"/>
          </a:xfrm>
        </p:grpSpPr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196A70D8-85C0-7349-A36E-A27D73DA51D2}"/>
                </a:ext>
              </a:extLst>
            </p:cNvPr>
            <p:cNvCxnSpPr>
              <a:cxnSpLocks/>
              <a:stCxn id="231" idx="3"/>
              <a:endCxn id="10" idx="1"/>
            </p:cNvCxnSpPr>
            <p:nvPr/>
          </p:nvCxnSpPr>
          <p:spPr>
            <a:xfrm>
              <a:off x="4821814" y="3497218"/>
              <a:ext cx="426967" cy="0"/>
            </a:xfrm>
            <a:prstGeom prst="line">
              <a:avLst/>
            </a:prstGeom>
            <a:ln w="92075" cmpd="dbl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32EBAB54-8755-8443-964A-00648A3242F9}"/>
                </a:ext>
              </a:extLst>
            </p:cNvPr>
            <p:cNvCxnSpPr>
              <a:cxnSpLocks/>
              <a:stCxn id="10" idx="3"/>
              <a:endCxn id="196" idx="1"/>
            </p:cNvCxnSpPr>
            <p:nvPr/>
          </p:nvCxnSpPr>
          <p:spPr>
            <a:xfrm>
              <a:off x="6943091" y="3497218"/>
              <a:ext cx="426148" cy="0"/>
            </a:xfrm>
            <a:prstGeom prst="line">
              <a:avLst/>
            </a:prstGeom>
            <a:ln w="92075" cmpd="dbl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009AFF-BF2C-7243-8B64-B12D3733D4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260238-D074-B148-80DA-0479852DBA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– Oracle Internal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AE4C4-C208-7249-9997-6C8FEAFA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RAC Architecture</a:t>
            </a:r>
          </a:p>
        </p:txBody>
      </p: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5DE48955-CF86-6142-AAB2-842BDD543ACA}"/>
              </a:ext>
            </a:extLst>
          </p:cNvPr>
          <p:cNvGrpSpPr/>
          <p:nvPr/>
        </p:nvGrpSpPr>
        <p:grpSpPr>
          <a:xfrm>
            <a:off x="6338217" y="4529408"/>
            <a:ext cx="1844566" cy="1914461"/>
            <a:chOff x="5173653" y="4264232"/>
            <a:chExt cx="1844566" cy="191446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8C54834-6B2F-004A-8E10-39F77EC1F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653" y="4264232"/>
              <a:ext cx="1844566" cy="184456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9B61A8-7E4A-4A44-9D0C-C262FA2692BC}"/>
                </a:ext>
              </a:extLst>
            </p:cNvPr>
            <p:cNvSpPr txBox="1"/>
            <p:nvPr/>
          </p:nvSpPr>
          <p:spPr>
            <a:xfrm>
              <a:off x="5601506" y="5809361"/>
              <a:ext cx="9888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Storage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6459441-C95B-9B49-BB69-D93519C28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592235" y="1604108"/>
            <a:ext cx="437055" cy="4370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D5A2D9-ABC5-A041-B4E4-2A99462E8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91703" y="1604108"/>
            <a:ext cx="437055" cy="4370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8DA52D6-DDF1-2342-BE70-628E6A3F3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041969" y="1604108"/>
            <a:ext cx="437055" cy="4370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04C6CC8-976F-F940-B645-FC775C25E652}"/>
              </a:ext>
            </a:extLst>
          </p:cNvPr>
          <p:cNvSpPr txBox="1"/>
          <p:nvPr/>
        </p:nvSpPr>
        <p:spPr>
          <a:xfrm>
            <a:off x="8108087" y="1664848"/>
            <a:ext cx="893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Clients</a:t>
            </a:r>
          </a:p>
        </p:txBody>
      </p: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83CAE33A-5CD1-DD4E-8AED-19786ED464FB}"/>
              </a:ext>
            </a:extLst>
          </p:cNvPr>
          <p:cNvGrpSpPr/>
          <p:nvPr/>
        </p:nvGrpSpPr>
        <p:grpSpPr>
          <a:xfrm>
            <a:off x="6413345" y="2638096"/>
            <a:ext cx="1694310" cy="1718244"/>
            <a:chOff x="5248781" y="2638096"/>
            <a:chExt cx="1694310" cy="171824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F788AFE-83E7-8D49-BCBE-1D93BB87A2B6}"/>
                </a:ext>
              </a:extLst>
            </p:cNvPr>
            <p:cNvSpPr/>
            <p:nvPr/>
          </p:nvSpPr>
          <p:spPr>
            <a:xfrm>
              <a:off x="5248781" y="2638096"/>
              <a:ext cx="1694310" cy="171824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EB083C-74EE-694D-8416-85A8EA762E69}"/>
                </a:ext>
              </a:extLst>
            </p:cNvPr>
            <p:cNvSpPr/>
            <p:nvPr/>
          </p:nvSpPr>
          <p:spPr>
            <a:xfrm>
              <a:off x="5383705" y="2801580"/>
              <a:ext cx="1424460" cy="13752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0FE9A86-79F4-5941-862B-5FEEEC29A166}"/>
                </a:ext>
              </a:extLst>
            </p:cNvPr>
            <p:cNvSpPr txBox="1"/>
            <p:nvPr/>
          </p:nvSpPr>
          <p:spPr>
            <a:xfrm>
              <a:off x="5590026" y="3907326"/>
              <a:ext cx="10118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Buffer Cache</a:t>
              </a: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2D8F5BF3-A2D1-4343-858E-E859A4BCE796}"/>
                </a:ext>
              </a:extLst>
            </p:cNvPr>
            <p:cNvGrpSpPr/>
            <p:nvPr/>
          </p:nvGrpSpPr>
          <p:grpSpPr>
            <a:xfrm>
              <a:off x="5547293" y="2962910"/>
              <a:ext cx="1097280" cy="914400"/>
              <a:chOff x="9109168" y="2636965"/>
              <a:chExt cx="1097280" cy="914400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FE3B1D8-68EF-EA47-AC54-D6EB9CFF740D}"/>
                  </a:ext>
                </a:extLst>
              </p:cNvPr>
              <p:cNvSpPr/>
              <p:nvPr/>
            </p:nvSpPr>
            <p:spPr>
              <a:xfrm>
                <a:off x="910916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F8FDC59-FAD7-F245-B205-EF848717CD3C}"/>
                  </a:ext>
                </a:extLst>
              </p:cNvPr>
              <p:cNvSpPr/>
              <p:nvPr/>
            </p:nvSpPr>
            <p:spPr>
              <a:xfrm>
                <a:off x="929204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94BEE2-5687-1D4F-8B6C-053432F76A2B}"/>
                  </a:ext>
                </a:extLst>
              </p:cNvPr>
              <p:cNvSpPr/>
              <p:nvPr/>
            </p:nvSpPr>
            <p:spPr>
              <a:xfrm>
                <a:off x="947492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CA9B1E9-770E-024D-BA2D-C57090272715}"/>
                  </a:ext>
                </a:extLst>
              </p:cNvPr>
              <p:cNvSpPr/>
              <p:nvPr/>
            </p:nvSpPr>
            <p:spPr>
              <a:xfrm>
                <a:off x="965780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BC561A4-E3D9-E642-8C54-22889AB05FDB}"/>
                  </a:ext>
                </a:extLst>
              </p:cNvPr>
              <p:cNvSpPr/>
              <p:nvPr/>
            </p:nvSpPr>
            <p:spPr>
              <a:xfrm>
                <a:off x="984068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0A418C2-E6CB-3549-B4FF-9EAD60FE3FAF}"/>
                  </a:ext>
                </a:extLst>
              </p:cNvPr>
              <p:cNvSpPr/>
              <p:nvPr/>
            </p:nvSpPr>
            <p:spPr>
              <a:xfrm>
                <a:off x="1002356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D0C6396-38A1-DC44-949A-7DBEE41EDD23}"/>
                  </a:ext>
                </a:extLst>
              </p:cNvPr>
              <p:cNvSpPr/>
              <p:nvPr/>
            </p:nvSpPr>
            <p:spPr>
              <a:xfrm>
                <a:off x="910916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988CB74-D2C6-EE45-9B70-B54ACC42C907}"/>
                  </a:ext>
                </a:extLst>
              </p:cNvPr>
              <p:cNvSpPr/>
              <p:nvPr/>
            </p:nvSpPr>
            <p:spPr>
              <a:xfrm>
                <a:off x="929204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A8B062E-A19A-6E41-B031-C3580D1CB9FF}"/>
                  </a:ext>
                </a:extLst>
              </p:cNvPr>
              <p:cNvSpPr/>
              <p:nvPr/>
            </p:nvSpPr>
            <p:spPr>
              <a:xfrm>
                <a:off x="947492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C973115-963A-9847-BB86-1A66B8E87FC4}"/>
                  </a:ext>
                </a:extLst>
              </p:cNvPr>
              <p:cNvSpPr/>
              <p:nvPr/>
            </p:nvSpPr>
            <p:spPr>
              <a:xfrm>
                <a:off x="965780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4808F3B-8EDB-834A-BC4C-E64B7A643323}"/>
                  </a:ext>
                </a:extLst>
              </p:cNvPr>
              <p:cNvSpPr/>
              <p:nvPr/>
            </p:nvSpPr>
            <p:spPr>
              <a:xfrm>
                <a:off x="984068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9EF9556-5DDA-8B40-AA38-FEAB959058B1}"/>
                  </a:ext>
                </a:extLst>
              </p:cNvPr>
              <p:cNvSpPr/>
              <p:nvPr/>
            </p:nvSpPr>
            <p:spPr>
              <a:xfrm>
                <a:off x="1002356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4DC378EF-4455-8047-BDB8-3B38AAE36B04}"/>
                  </a:ext>
                </a:extLst>
              </p:cNvPr>
              <p:cNvSpPr/>
              <p:nvPr/>
            </p:nvSpPr>
            <p:spPr>
              <a:xfrm>
                <a:off x="910916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95E712CA-CFD9-8A4E-9C3D-7A73A8E7B5CF}"/>
                  </a:ext>
                </a:extLst>
              </p:cNvPr>
              <p:cNvSpPr/>
              <p:nvPr/>
            </p:nvSpPr>
            <p:spPr>
              <a:xfrm>
                <a:off x="929204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FCEA263-4451-C148-BEFB-26704754DB48}"/>
                  </a:ext>
                </a:extLst>
              </p:cNvPr>
              <p:cNvSpPr/>
              <p:nvPr/>
            </p:nvSpPr>
            <p:spPr>
              <a:xfrm>
                <a:off x="947492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436CD223-8AD3-9E4A-9900-E89F415949CA}"/>
                  </a:ext>
                </a:extLst>
              </p:cNvPr>
              <p:cNvSpPr/>
              <p:nvPr/>
            </p:nvSpPr>
            <p:spPr>
              <a:xfrm>
                <a:off x="965780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7021C40-4311-5C42-8235-237C21761690}"/>
                  </a:ext>
                </a:extLst>
              </p:cNvPr>
              <p:cNvSpPr/>
              <p:nvPr/>
            </p:nvSpPr>
            <p:spPr>
              <a:xfrm>
                <a:off x="984068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0E4E4A54-6986-3146-AF79-9B134EF61D34}"/>
                  </a:ext>
                </a:extLst>
              </p:cNvPr>
              <p:cNvSpPr/>
              <p:nvPr/>
            </p:nvSpPr>
            <p:spPr>
              <a:xfrm>
                <a:off x="1002356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6C33033-F7B5-3F42-94E2-5E493B15FFD6}"/>
                  </a:ext>
                </a:extLst>
              </p:cNvPr>
              <p:cNvSpPr/>
              <p:nvPr/>
            </p:nvSpPr>
            <p:spPr>
              <a:xfrm>
                <a:off x="910916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9DC57DC-E72B-2347-87AA-D967DECCB832}"/>
                  </a:ext>
                </a:extLst>
              </p:cNvPr>
              <p:cNvSpPr/>
              <p:nvPr/>
            </p:nvSpPr>
            <p:spPr>
              <a:xfrm>
                <a:off x="929204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D0C1FD82-5D26-244C-B2F3-B0840656F9A5}"/>
                  </a:ext>
                </a:extLst>
              </p:cNvPr>
              <p:cNvSpPr/>
              <p:nvPr/>
            </p:nvSpPr>
            <p:spPr>
              <a:xfrm>
                <a:off x="947492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8FBA7398-9D5F-3441-9B8D-3D500097B0F3}"/>
                  </a:ext>
                </a:extLst>
              </p:cNvPr>
              <p:cNvSpPr/>
              <p:nvPr/>
            </p:nvSpPr>
            <p:spPr>
              <a:xfrm>
                <a:off x="965780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306A52C-DFDE-9041-873C-A16954826DB2}"/>
                  </a:ext>
                </a:extLst>
              </p:cNvPr>
              <p:cNvSpPr/>
              <p:nvPr/>
            </p:nvSpPr>
            <p:spPr>
              <a:xfrm>
                <a:off x="984068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5CD363A-47FE-ED41-AE6D-9E23FBF57757}"/>
                  </a:ext>
                </a:extLst>
              </p:cNvPr>
              <p:cNvSpPr/>
              <p:nvPr/>
            </p:nvSpPr>
            <p:spPr>
              <a:xfrm>
                <a:off x="1002356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659E0F86-A889-DB4D-A6DC-EBD54DF52002}"/>
                  </a:ext>
                </a:extLst>
              </p:cNvPr>
              <p:cNvSpPr/>
              <p:nvPr/>
            </p:nvSpPr>
            <p:spPr>
              <a:xfrm>
                <a:off x="910916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ADE2A0B-71CC-CB4D-85FD-FA3590EF49CE}"/>
                  </a:ext>
                </a:extLst>
              </p:cNvPr>
              <p:cNvSpPr/>
              <p:nvPr/>
            </p:nvSpPr>
            <p:spPr>
              <a:xfrm>
                <a:off x="929204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F94431D3-93AA-B248-9C6C-CB66F327C7AF}"/>
                  </a:ext>
                </a:extLst>
              </p:cNvPr>
              <p:cNvSpPr/>
              <p:nvPr/>
            </p:nvSpPr>
            <p:spPr>
              <a:xfrm>
                <a:off x="947492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172FB7FD-3EB9-D841-BD3F-0F4A5260D7C9}"/>
                  </a:ext>
                </a:extLst>
              </p:cNvPr>
              <p:cNvSpPr/>
              <p:nvPr/>
            </p:nvSpPr>
            <p:spPr>
              <a:xfrm>
                <a:off x="965780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08657E25-871C-CD4F-A6E8-4F7A2E36AFE1}"/>
                  </a:ext>
                </a:extLst>
              </p:cNvPr>
              <p:cNvSpPr/>
              <p:nvPr/>
            </p:nvSpPr>
            <p:spPr>
              <a:xfrm>
                <a:off x="984068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6FEA795B-2006-5749-95A7-BFE140371A63}"/>
                  </a:ext>
                </a:extLst>
              </p:cNvPr>
              <p:cNvSpPr/>
              <p:nvPr/>
            </p:nvSpPr>
            <p:spPr>
              <a:xfrm>
                <a:off x="1002356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7349E98-F1A2-ED46-A1B0-1C2A6A5A1048}"/>
              </a:ext>
            </a:extLst>
          </p:cNvPr>
          <p:cNvGrpSpPr/>
          <p:nvPr/>
        </p:nvGrpSpPr>
        <p:grpSpPr>
          <a:xfrm>
            <a:off x="8533803" y="2638096"/>
            <a:ext cx="1694310" cy="1718244"/>
            <a:chOff x="5248781" y="2638096"/>
            <a:chExt cx="1694310" cy="1718244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7CF7B78D-791E-FB42-8CAA-FA8D8AF81138}"/>
                </a:ext>
              </a:extLst>
            </p:cNvPr>
            <p:cNvSpPr/>
            <p:nvPr/>
          </p:nvSpPr>
          <p:spPr>
            <a:xfrm>
              <a:off x="5248781" y="2638096"/>
              <a:ext cx="1694310" cy="171824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CA9E15C7-C56F-454E-9F32-7E323A396600}"/>
                </a:ext>
              </a:extLst>
            </p:cNvPr>
            <p:cNvSpPr/>
            <p:nvPr/>
          </p:nvSpPr>
          <p:spPr>
            <a:xfrm>
              <a:off x="5383705" y="2801580"/>
              <a:ext cx="1424460" cy="13752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56428E68-EF9C-E149-A39C-25E14D4F7D6A}"/>
                </a:ext>
              </a:extLst>
            </p:cNvPr>
            <p:cNvSpPr txBox="1"/>
            <p:nvPr/>
          </p:nvSpPr>
          <p:spPr>
            <a:xfrm>
              <a:off x="5590026" y="3907326"/>
              <a:ext cx="10118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Buffer Cache</a:t>
              </a:r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BE3FA64F-D789-0441-A347-0CB4C156754E}"/>
                </a:ext>
              </a:extLst>
            </p:cNvPr>
            <p:cNvGrpSpPr/>
            <p:nvPr/>
          </p:nvGrpSpPr>
          <p:grpSpPr>
            <a:xfrm>
              <a:off x="5547293" y="2962910"/>
              <a:ext cx="1097280" cy="914400"/>
              <a:chOff x="9109168" y="2636965"/>
              <a:chExt cx="1097280" cy="914400"/>
            </a:xfrm>
          </p:grpSpPr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5B6ED6D0-E216-8642-A109-E462DEAA4250}"/>
                  </a:ext>
                </a:extLst>
              </p:cNvPr>
              <p:cNvSpPr/>
              <p:nvPr/>
            </p:nvSpPr>
            <p:spPr>
              <a:xfrm>
                <a:off x="910916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9BCB4BED-C673-EB47-B06F-351CBAD13A38}"/>
                  </a:ext>
                </a:extLst>
              </p:cNvPr>
              <p:cNvSpPr/>
              <p:nvPr/>
            </p:nvSpPr>
            <p:spPr>
              <a:xfrm>
                <a:off x="929204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BA9EC996-62A2-784D-9A77-12BE7D97FC0B}"/>
                  </a:ext>
                </a:extLst>
              </p:cNvPr>
              <p:cNvSpPr/>
              <p:nvPr/>
            </p:nvSpPr>
            <p:spPr>
              <a:xfrm>
                <a:off x="947492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8E27B483-C0C0-224E-8AFB-9998511182B7}"/>
                  </a:ext>
                </a:extLst>
              </p:cNvPr>
              <p:cNvSpPr/>
              <p:nvPr/>
            </p:nvSpPr>
            <p:spPr>
              <a:xfrm>
                <a:off x="965780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6B56306B-57B3-1D44-B275-541369714F64}"/>
                  </a:ext>
                </a:extLst>
              </p:cNvPr>
              <p:cNvSpPr/>
              <p:nvPr/>
            </p:nvSpPr>
            <p:spPr>
              <a:xfrm>
                <a:off x="984068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2EE60911-D286-0C41-A746-53CEE40DD233}"/>
                  </a:ext>
                </a:extLst>
              </p:cNvPr>
              <p:cNvSpPr/>
              <p:nvPr/>
            </p:nvSpPr>
            <p:spPr>
              <a:xfrm>
                <a:off x="1002356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0D7C8716-7BB4-7E43-9DE6-8C658CD8DFD9}"/>
                  </a:ext>
                </a:extLst>
              </p:cNvPr>
              <p:cNvSpPr/>
              <p:nvPr/>
            </p:nvSpPr>
            <p:spPr>
              <a:xfrm>
                <a:off x="910916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09FAB236-72C2-A144-97A5-7FCD13163F8D}"/>
                  </a:ext>
                </a:extLst>
              </p:cNvPr>
              <p:cNvSpPr/>
              <p:nvPr/>
            </p:nvSpPr>
            <p:spPr>
              <a:xfrm>
                <a:off x="929204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EC79E039-D404-5443-9CD3-718FDDEE5847}"/>
                  </a:ext>
                </a:extLst>
              </p:cNvPr>
              <p:cNvSpPr/>
              <p:nvPr/>
            </p:nvSpPr>
            <p:spPr>
              <a:xfrm>
                <a:off x="947492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9AD762D0-89E2-144B-8F2A-713E59324AAF}"/>
                  </a:ext>
                </a:extLst>
              </p:cNvPr>
              <p:cNvSpPr/>
              <p:nvPr/>
            </p:nvSpPr>
            <p:spPr>
              <a:xfrm>
                <a:off x="965780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BCF84D6E-A986-0A4D-ABED-5AF00F58B1BE}"/>
                  </a:ext>
                </a:extLst>
              </p:cNvPr>
              <p:cNvSpPr/>
              <p:nvPr/>
            </p:nvSpPr>
            <p:spPr>
              <a:xfrm>
                <a:off x="984068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CF586D53-539B-944E-B577-DC1282E8C5A7}"/>
                  </a:ext>
                </a:extLst>
              </p:cNvPr>
              <p:cNvSpPr/>
              <p:nvPr/>
            </p:nvSpPr>
            <p:spPr>
              <a:xfrm>
                <a:off x="1002356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ED4AEAAF-7D96-DA4A-95E1-928E3A959AEC}"/>
                  </a:ext>
                </a:extLst>
              </p:cNvPr>
              <p:cNvSpPr/>
              <p:nvPr/>
            </p:nvSpPr>
            <p:spPr>
              <a:xfrm>
                <a:off x="910916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A76F8C93-9158-EF44-9928-AA53110B0F46}"/>
                  </a:ext>
                </a:extLst>
              </p:cNvPr>
              <p:cNvSpPr/>
              <p:nvPr/>
            </p:nvSpPr>
            <p:spPr>
              <a:xfrm>
                <a:off x="929204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0F74CD8D-4174-0142-960A-77A27AD69CAC}"/>
                  </a:ext>
                </a:extLst>
              </p:cNvPr>
              <p:cNvSpPr/>
              <p:nvPr/>
            </p:nvSpPr>
            <p:spPr>
              <a:xfrm>
                <a:off x="947492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6AE6CEB3-4D3B-594C-9AE8-B925250D9867}"/>
                  </a:ext>
                </a:extLst>
              </p:cNvPr>
              <p:cNvSpPr/>
              <p:nvPr/>
            </p:nvSpPr>
            <p:spPr>
              <a:xfrm>
                <a:off x="965780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01447B47-B64B-FC44-8240-C02C6DDE5194}"/>
                  </a:ext>
                </a:extLst>
              </p:cNvPr>
              <p:cNvSpPr/>
              <p:nvPr/>
            </p:nvSpPr>
            <p:spPr>
              <a:xfrm>
                <a:off x="984068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03A9E07D-2F32-F84F-AA27-0FC339FEFDD5}"/>
                  </a:ext>
                </a:extLst>
              </p:cNvPr>
              <p:cNvSpPr/>
              <p:nvPr/>
            </p:nvSpPr>
            <p:spPr>
              <a:xfrm>
                <a:off x="1002356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ABDF6E78-3883-B748-A0FD-AFBE531270D7}"/>
                  </a:ext>
                </a:extLst>
              </p:cNvPr>
              <p:cNvSpPr/>
              <p:nvPr/>
            </p:nvSpPr>
            <p:spPr>
              <a:xfrm>
                <a:off x="910916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2A6439B0-582B-FA47-B8DF-CB43C0DA9C4B}"/>
                  </a:ext>
                </a:extLst>
              </p:cNvPr>
              <p:cNvSpPr/>
              <p:nvPr/>
            </p:nvSpPr>
            <p:spPr>
              <a:xfrm>
                <a:off x="929204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E2FBD39D-A485-7A49-BFA2-818EEEA5EF36}"/>
                  </a:ext>
                </a:extLst>
              </p:cNvPr>
              <p:cNvSpPr/>
              <p:nvPr/>
            </p:nvSpPr>
            <p:spPr>
              <a:xfrm>
                <a:off x="947492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3BD966D9-9705-2649-8316-FCB63AAB4D7C}"/>
                  </a:ext>
                </a:extLst>
              </p:cNvPr>
              <p:cNvSpPr/>
              <p:nvPr/>
            </p:nvSpPr>
            <p:spPr>
              <a:xfrm>
                <a:off x="965780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FBFD875F-3539-544D-8EAD-1F3B7322B719}"/>
                  </a:ext>
                </a:extLst>
              </p:cNvPr>
              <p:cNvSpPr/>
              <p:nvPr/>
            </p:nvSpPr>
            <p:spPr>
              <a:xfrm>
                <a:off x="984068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08DC14E5-C273-9A4F-AB50-5FBB12AF3785}"/>
                  </a:ext>
                </a:extLst>
              </p:cNvPr>
              <p:cNvSpPr/>
              <p:nvPr/>
            </p:nvSpPr>
            <p:spPr>
              <a:xfrm>
                <a:off x="1002356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50BBA3B5-C28C-1F45-937D-C990DF22055F}"/>
                  </a:ext>
                </a:extLst>
              </p:cNvPr>
              <p:cNvSpPr/>
              <p:nvPr/>
            </p:nvSpPr>
            <p:spPr>
              <a:xfrm>
                <a:off x="910916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D6542CD2-4AC1-0747-B55E-13015DD30889}"/>
                  </a:ext>
                </a:extLst>
              </p:cNvPr>
              <p:cNvSpPr/>
              <p:nvPr/>
            </p:nvSpPr>
            <p:spPr>
              <a:xfrm>
                <a:off x="929204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39BEB6A8-B735-8F45-911E-F1C9D85EB5C0}"/>
                  </a:ext>
                </a:extLst>
              </p:cNvPr>
              <p:cNvSpPr/>
              <p:nvPr/>
            </p:nvSpPr>
            <p:spPr>
              <a:xfrm>
                <a:off x="947492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0A21876E-3CBB-B743-AC10-5076EEB53085}"/>
                  </a:ext>
                </a:extLst>
              </p:cNvPr>
              <p:cNvSpPr/>
              <p:nvPr/>
            </p:nvSpPr>
            <p:spPr>
              <a:xfrm>
                <a:off x="965780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87B18024-C1DB-4D44-A501-A3A708D73577}"/>
                  </a:ext>
                </a:extLst>
              </p:cNvPr>
              <p:cNvSpPr/>
              <p:nvPr/>
            </p:nvSpPr>
            <p:spPr>
              <a:xfrm>
                <a:off x="984068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3D8A2458-302E-8749-8D1D-0B68AD66CCAE}"/>
                  </a:ext>
                </a:extLst>
              </p:cNvPr>
              <p:cNvSpPr/>
              <p:nvPr/>
            </p:nvSpPr>
            <p:spPr>
              <a:xfrm>
                <a:off x="1002356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6972B36F-86E4-E441-A858-6F6907CC7C38}"/>
              </a:ext>
            </a:extLst>
          </p:cNvPr>
          <p:cNvGrpSpPr/>
          <p:nvPr/>
        </p:nvGrpSpPr>
        <p:grpSpPr>
          <a:xfrm>
            <a:off x="4292068" y="2638096"/>
            <a:ext cx="1694310" cy="1718244"/>
            <a:chOff x="5248781" y="2638096"/>
            <a:chExt cx="1694310" cy="1718244"/>
          </a:xfrm>
        </p:grpSpPr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A22FC0A4-F0D2-864E-9E2A-742ECEAF4393}"/>
                </a:ext>
              </a:extLst>
            </p:cNvPr>
            <p:cNvSpPr/>
            <p:nvPr/>
          </p:nvSpPr>
          <p:spPr>
            <a:xfrm>
              <a:off x="5248781" y="2638096"/>
              <a:ext cx="1694310" cy="171824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78706EED-120B-C04E-AE5E-4064DE8A81F6}"/>
                </a:ext>
              </a:extLst>
            </p:cNvPr>
            <p:cNvSpPr/>
            <p:nvPr/>
          </p:nvSpPr>
          <p:spPr>
            <a:xfrm>
              <a:off x="5383705" y="2801580"/>
              <a:ext cx="1424460" cy="13752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4B8B1043-6BB0-0E41-99AD-547DC58E751A}"/>
                </a:ext>
              </a:extLst>
            </p:cNvPr>
            <p:cNvSpPr txBox="1"/>
            <p:nvPr/>
          </p:nvSpPr>
          <p:spPr>
            <a:xfrm>
              <a:off x="5590026" y="3907326"/>
              <a:ext cx="10118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Buffer Cache</a:t>
              </a:r>
            </a:p>
          </p:txBody>
        </p: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28264D1A-78E0-A44F-ACB3-B92CC8B11087}"/>
                </a:ext>
              </a:extLst>
            </p:cNvPr>
            <p:cNvGrpSpPr/>
            <p:nvPr/>
          </p:nvGrpSpPr>
          <p:grpSpPr>
            <a:xfrm>
              <a:off x="5547293" y="2962910"/>
              <a:ext cx="1097280" cy="914400"/>
              <a:chOff x="9109168" y="2636965"/>
              <a:chExt cx="1097280" cy="914400"/>
            </a:xfrm>
          </p:grpSpPr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7B959FFB-CBB7-FC41-A9C4-716E9F2CED73}"/>
                  </a:ext>
                </a:extLst>
              </p:cNvPr>
              <p:cNvSpPr/>
              <p:nvPr/>
            </p:nvSpPr>
            <p:spPr>
              <a:xfrm>
                <a:off x="910916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3346EC0D-4ABC-A24A-89C6-DCD91E055A4D}"/>
                  </a:ext>
                </a:extLst>
              </p:cNvPr>
              <p:cNvSpPr/>
              <p:nvPr/>
            </p:nvSpPr>
            <p:spPr>
              <a:xfrm>
                <a:off x="929204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3CE3DBD2-E9D6-8A43-A385-F0AD7D9686FA}"/>
                  </a:ext>
                </a:extLst>
              </p:cNvPr>
              <p:cNvSpPr/>
              <p:nvPr/>
            </p:nvSpPr>
            <p:spPr>
              <a:xfrm>
                <a:off x="947492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FC71A7C0-8D9D-1645-8D62-6826EAE78260}"/>
                  </a:ext>
                </a:extLst>
              </p:cNvPr>
              <p:cNvSpPr/>
              <p:nvPr/>
            </p:nvSpPr>
            <p:spPr>
              <a:xfrm>
                <a:off x="965780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5151EE50-A526-7941-85D0-FCB290FA7A04}"/>
                  </a:ext>
                </a:extLst>
              </p:cNvPr>
              <p:cNvSpPr/>
              <p:nvPr/>
            </p:nvSpPr>
            <p:spPr>
              <a:xfrm>
                <a:off x="984068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26F7B790-514A-4943-8B7D-563063AC2C6C}"/>
                  </a:ext>
                </a:extLst>
              </p:cNvPr>
              <p:cNvSpPr/>
              <p:nvPr/>
            </p:nvSpPr>
            <p:spPr>
              <a:xfrm>
                <a:off x="1002356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7C8883DF-C48A-6D40-8E32-7BE7BE9E2F8C}"/>
                  </a:ext>
                </a:extLst>
              </p:cNvPr>
              <p:cNvSpPr/>
              <p:nvPr/>
            </p:nvSpPr>
            <p:spPr>
              <a:xfrm>
                <a:off x="910916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B16A794B-04A7-2443-8CA3-B565C4E63686}"/>
                  </a:ext>
                </a:extLst>
              </p:cNvPr>
              <p:cNvSpPr/>
              <p:nvPr/>
            </p:nvSpPr>
            <p:spPr>
              <a:xfrm>
                <a:off x="929204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68CE19E2-00E9-2D48-B2B3-E5DF69BC032E}"/>
                  </a:ext>
                </a:extLst>
              </p:cNvPr>
              <p:cNvSpPr/>
              <p:nvPr/>
            </p:nvSpPr>
            <p:spPr>
              <a:xfrm>
                <a:off x="947492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88FA8642-49E7-4F45-837F-252EC9C57633}"/>
                  </a:ext>
                </a:extLst>
              </p:cNvPr>
              <p:cNvSpPr/>
              <p:nvPr/>
            </p:nvSpPr>
            <p:spPr>
              <a:xfrm>
                <a:off x="965780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090D6264-513D-C74B-ACD0-9B3530E6B3DF}"/>
                  </a:ext>
                </a:extLst>
              </p:cNvPr>
              <p:cNvSpPr/>
              <p:nvPr/>
            </p:nvSpPr>
            <p:spPr>
              <a:xfrm>
                <a:off x="984068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99E89F92-9D76-1143-9BD5-07E579503DAA}"/>
                  </a:ext>
                </a:extLst>
              </p:cNvPr>
              <p:cNvSpPr/>
              <p:nvPr/>
            </p:nvSpPr>
            <p:spPr>
              <a:xfrm>
                <a:off x="1002356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3C2FFBF4-15DA-2047-ADFE-0F3DC2282F38}"/>
                  </a:ext>
                </a:extLst>
              </p:cNvPr>
              <p:cNvSpPr/>
              <p:nvPr/>
            </p:nvSpPr>
            <p:spPr>
              <a:xfrm>
                <a:off x="910916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122A6A01-D844-7C40-8806-21E99B35F608}"/>
                  </a:ext>
                </a:extLst>
              </p:cNvPr>
              <p:cNvSpPr/>
              <p:nvPr/>
            </p:nvSpPr>
            <p:spPr>
              <a:xfrm>
                <a:off x="929204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0CA8374E-C5C6-4946-89DB-6984AC6278D2}"/>
                  </a:ext>
                </a:extLst>
              </p:cNvPr>
              <p:cNvSpPr/>
              <p:nvPr/>
            </p:nvSpPr>
            <p:spPr>
              <a:xfrm>
                <a:off x="947492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F88A8652-3DCA-5049-9660-F021D3013459}"/>
                  </a:ext>
                </a:extLst>
              </p:cNvPr>
              <p:cNvSpPr/>
              <p:nvPr/>
            </p:nvSpPr>
            <p:spPr>
              <a:xfrm>
                <a:off x="965780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F779346F-08B6-344C-A5DA-A18CD5588D2C}"/>
                  </a:ext>
                </a:extLst>
              </p:cNvPr>
              <p:cNvSpPr/>
              <p:nvPr/>
            </p:nvSpPr>
            <p:spPr>
              <a:xfrm>
                <a:off x="984068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3EA762E7-B6F7-A741-BA8E-20E443908EED}"/>
                  </a:ext>
                </a:extLst>
              </p:cNvPr>
              <p:cNvSpPr/>
              <p:nvPr/>
            </p:nvSpPr>
            <p:spPr>
              <a:xfrm>
                <a:off x="1002356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2E4D50DC-0465-D245-9A8F-375EA26B56CA}"/>
                  </a:ext>
                </a:extLst>
              </p:cNvPr>
              <p:cNvSpPr/>
              <p:nvPr/>
            </p:nvSpPr>
            <p:spPr>
              <a:xfrm>
                <a:off x="910916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FF139174-C4FD-4849-B3AA-023AA95098D3}"/>
                  </a:ext>
                </a:extLst>
              </p:cNvPr>
              <p:cNvSpPr/>
              <p:nvPr/>
            </p:nvSpPr>
            <p:spPr>
              <a:xfrm>
                <a:off x="929204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F93ACF6B-D346-944A-A657-42F646E9D7DB}"/>
                  </a:ext>
                </a:extLst>
              </p:cNvPr>
              <p:cNvSpPr/>
              <p:nvPr/>
            </p:nvSpPr>
            <p:spPr>
              <a:xfrm>
                <a:off x="947492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C4CEB944-3234-C049-B6DE-0B9426F1B7CD}"/>
                  </a:ext>
                </a:extLst>
              </p:cNvPr>
              <p:cNvSpPr/>
              <p:nvPr/>
            </p:nvSpPr>
            <p:spPr>
              <a:xfrm>
                <a:off x="965780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6416C042-23AE-3045-B9C5-1655369E2CC9}"/>
                  </a:ext>
                </a:extLst>
              </p:cNvPr>
              <p:cNvSpPr/>
              <p:nvPr/>
            </p:nvSpPr>
            <p:spPr>
              <a:xfrm>
                <a:off x="984068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EF39C3A6-36A3-994E-A89D-55CAF1218551}"/>
                  </a:ext>
                </a:extLst>
              </p:cNvPr>
              <p:cNvSpPr/>
              <p:nvPr/>
            </p:nvSpPr>
            <p:spPr>
              <a:xfrm>
                <a:off x="1002356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7D8D4DBE-A2F7-5D49-8AEA-99C60E96F3DC}"/>
                  </a:ext>
                </a:extLst>
              </p:cNvPr>
              <p:cNvSpPr/>
              <p:nvPr/>
            </p:nvSpPr>
            <p:spPr>
              <a:xfrm>
                <a:off x="910916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8D2CE6AC-E6FB-A644-AE40-1C255D11B501}"/>
                  </a:ext>
                </a:extLst>
              </p:cNvPr>
              <p:cNvSpPr/>
              <p:nvPr/>
            </p:nvSpPr>
            <p:spPr>
              <a:xfrm>
                <a:off x="929204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C8133827-07EB-9746-A820-34C7767CD01C}"/>
                  </a:ext>
                </a:extLst>
              </p:cNvPr>
              <p:cNvSpPr/>
              <p:nvPr/>
            </p:nvSpPr>
            <p:spPr>
              <a:xfrm>
                <a:off x="947492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4160C5E1-3D0D-6D42-9CDE-E094B9509D1B}"/>
                  </a:ext>
                </a:extLst>
              </p:cNvPr>
              <p:cNvSpPr/>
              <p:nvPr/>
            </p:nvSpPr>
            <p:spPr>
              <a:xfrm>
                <a:off x="965780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86F69D3B-CDEB-B445-9012-1C37D1B0FC19}"/>
                  </a:ext>
                </a:extLst>
              </p:cNvPr>
              <p:cNvSpPr/>
              <p:nvPr/>
            </p:nvSpPr>
            <p:spPr>
              <a:xfrm>
                <a:off x="984068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91B6E71D-1A70-1048-BFBB-53E338706934}"/>
                  </a:ext>
                </a:extLst>
              </p:cNvPr>
              <p:cNvSpPr/>
              <p:nvPr/>
            </p:nvSpPr>
            <p:spPr>
              <a:xfrm>
                <a:off x="1002356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9D1E0169-E849-CE49-B7CC-87429193B079}"/>
              </a:ext>
            </a:extLst>
          </p:cNvPr>
          <p:cNvCxnSpPr>
            <a:cxnSpLocks/>
            <a:endCxn id="231" idx="0"/>
          </p:cNvCxnSpPr>
          <p:nvPr/>
        </p:nvCxnSpPr>
        <p:spPr>
          <a:xfrm flipH="1">
            <a:off x="5139223" y="2045991"/>
            <a:ext cx="1577298" cy="592105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6EE2D779-51C7-F544-8724-FDFA6A38927C}"/>
              </a:ext>
            </a:extLst>
          </p:cNvPr>
          <p:cNvCxnSpPr>
            <a:cxnSpLocks/>
          </p:cNvCxnSpPr>
          <p:nvPr/>
        </p:nvCxnSpPr>
        <p:spPr>
          <a:xfrm>
            <a:off x="7266183" y="2026521"/>
            <a:ext cx="4" cy="596933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58A0ADF4-4AF5-A74C-A85D-C26FBC6EEFDB}"/>
              </a:ext>
            </a:extLst>
          </p:cNvPr>
          <p:cNvCxnSpPr>
            <a:cxnSpLocks/>
            <a:endCxn id="196" idx="0"/>
          </p:cNvCxnSpPr>
          <p:nvPr/>
        </p:nvCxnSpPr>
        <p:spPr>
          <a:xfrm>
            <a:off x="7817052" y="2045991"/>
            <a:ext cx="1563906" cy="592105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TextBox 291">
            <a:extLst>
              <a:ext uri="{FF2B5EF4-FFF2-40B4-BE49-F238E27FC236}">
                <a16:creationId xmlns:a16="http://schemas.microsoft.com/office/drawing/2014/main" id="{48F45E2E-7265-0A42-8DFD-1FA59CE6A218}"/>
              </a:ext>
            </a:extLst>
          </p:cNvPr>
          <p:cNvSpPr txBox="1"/>
          <p:nvPr/>
        </p:nvSpPr>
        <p:spPr>
          <a:xfrm>
            <a:off x="8549431" y="2106458"/>
            <a:ext cx="1114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SQL Execution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B8705D73-A3BF-484E-83A1-0A036C291873}"/>
              </a:ext>
            </a:extLst>
          </p:cNvPr>
          <p:cNvSpPr txBox="1"/>
          <p:nvPr/>
        </p:nvSpPr>
        <p:spPr>
          <a:xfrm>
            <a:off x="535683" y="1966201"/>
            <a:ext cx="3787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LMS Background Process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6133B54B-E538-FA4F-ACB1-959AED15B227}"/>
              </a:ext>
            </a:extLst>
          </p:cNvPr>
          <p:cNvSpPr txBox="1"/>
          <p:nvPr/>
        </p:nvSpPr>
        <p:spPr>
          <a:xfrm>
            <a:off x="608774" y="2380909"/>
            <a:ext cx="35308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LMS background processes </a:t>
            </a:r>
            <a:r>
              <a:rPr lang="en-US" dirty="0"/>
              <a:t>run on each RAC instance.</a:t>
            </a:r>
          </a:p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/>
              <a:t>The number depends on the CPU_COUNT.</a:t>
            </a:r>
          </a:p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/>
              <a:t>LMS’s serve as resource masters for buffer cache locks.</a:t>
            </a:r>
          </a:p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/>
              <a:t>Clients will send </a:t>
            </a:r>
            <a:r>
              <a:rPr lang="en-US" dirty="0">
                <a:solidFill>
                  <a:schemeClr val="accent1"/>
                </a:solidFill>
              </a:rPr>
              <a:t>lock request messages </a:t>
            </a:r>
            <a:r>
              <a:rPr lang="en-US" dirty="0"/>
              <a:t>to remote LMS’s.</a:t>
            </a:r>
          </a:p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/>
              <a:t>LMS’s run in </a:t>
            </a:r>
            <a:r>
              <a:rPr lang="en-US" dirty="0">
                <a:solidFill>
                  <a:schemeClr val="accent1"/>
                </a:solidFill>
              </a:rPr>
              <a:t>SCHED_RR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64E7C40-96C2-B343-A38F-337004BCA2DF}"/>
              </a:ext>
            </a:extLst>
          </p:cNvPr>
          <p:cNvSpPr txBox="1"/>
          <p:nvPr/>
        </p:nvSpPr>
        <p:spPr>
          <a:xfrm>
            <a:off x="10276067" y="3166044"/>
            <a:ext cx="1177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  <a:p>
            <a:r>
              <a:rPr lang="en-US" dirty="0"/>
              <a:t>Instances</a:t>
            </a:r>
          </a:p>
        </p:txBody>
      </p:sp>
    </p:spTree>
    <p:extLst>
      <p:ext uri="{BB962C8B-B14F-4D97-AF65-F5344CB8AC3E}">
        <p14:creationId xmlns:p14="http://schemas.microsoft.com/office/powerpoint/2010/main" val="208903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roup 270">
            <a:extLst>
              <a:ext uri="{FF2B5EF4-FFF2-40B4-BE49-F238E27FC236}">
                <a16:creationId xmlns:a16="http://schemas.microsoft.com/office/drawing/2014/main" id="{0F9D9552-4F49-824B-8CD3-41948C4C7DA9}"/>
              </a:ext>
            </a:extLst>
          </p:cNvPr>
          <p:cNvGrpSpPr/>
          <p:nvPr/>
        </p:nvGrpSpPr>
        <p:grpSpPr>
          <a:xfrm>
            <a:off x="5986378" y="3497218"/>
            <a:ext cx="2547425" cy="0"/>
            <a:chOff x="4821814" y="3497218"/>
            <a:chExt cx="2547425" cy="0"/>
          </a:xfrm>
        </p:grpSpPr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196A70D8-85C0-7349-A36E-A27D73DA51D2}"/>
                </a:ext>
              </a:extLst>
            </p:cNvPr>
            <p:cNvCxnSpPr>
              <a:cxnSpLocks/>
              <a:stCxn id="231" idx="3"/>
              <a:endCxn id="10" idx="1"/>
            </p:cNvCxnSpPr>
            <p:nvPr/>
          </p:nvCxnSpPr>
          <p:spPr>
            <a:xfrm>
              <a:off x="4821814" y="3497218"/>
              <a:ext cx="426967" cy="0"/>
            </a:xfrm>
            <a:prstGeom prst="line">
              <a:avLst/>
            </a:prstGeom>
            <a:ln w="92075" cmpd="dbl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32EBAB54-8755-8443-964A-00648A3242F9}"/>
                </a:ext>
              </a:extLst>
            </p:cNvPr>
            <p:cNvCxnSpPr>
              <a:cxnSpLocks/>
              <a:stCxn id="10" idx="3"/>
              <a:endCxn id="196" idx="1"/>
            </p:cNvCxnSpPr>
            <p:nvPr/>
          </p:nvCxnSpPr>
          <p:spPr>
            <a:xfrm>
              <a:off x="6943091" y="3497218"/>
              <a:ext cx="426148" cy="0"/>
            </a:xfrm>
            <a:prstGeom prst="line">
              <a:avLst/>
            </a:prstGeom>
            <a:ln w="92075" cmpd="dbl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009AFF-BF2C-7243-8B64-B12D3733D4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260238-D074-B148-80DA-0479852DBA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– Oracle Internal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AE4C4-C208-7249-9997-6C8FEAFAF8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RAC Architecture</a:t>
            </a:r>
          </a:p>
        </p:txBody>
      </p: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5DE48955-CF86-6142-AAB2-842BDD543ACA}"/>
              </a:ext>
            </a:extLst>
          </p:cNvPr>
          <p:cNvGrpSpPr/>
          <p:nvPr/>
        </p:nvGrpSpPr>
        <p:grpSpPr>
          <a:xfrm>
            <a:off x="6338217" y="4529408"/>
            <a:ext cx="1844566" cy="1914461"/>
            <a:chOff x="5173653" y="4264232"/>
            <a:chExt cx="1844566" cy="191446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8C54834-6B2F-004A-8E10-39F77EC1F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653" y="4264232"/>
              <a:ext cx="1844566" cy="184456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9B61A8-7E4A-4A44-9D0C-C262FA2692BC}"/>
                </a:ext>
              </a:extLst>
            </p:cNvPr>
            <p:cNvSpPr txBox="1"/>
            <p:nvPr/>
          </p:nvSpPr>
          <p:spPr>
            <a:xfrm>
              <a:off x="5601506" y="5809361"/>
              <a:ext cx="9888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Storage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6459441-C95B-9B49-BB69-D93519C28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592235" y="1604108"/>
            <a:ext cx="437055" cy="4370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D5A2D9-ABC5-A041-B4E4-2A99462E8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91703" y="1604108"/>
            <a:ext cx="437055" cy="4370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8DA52D6-DDF1-2342-BE70-628E6A3F3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041969" y="1604108"/>
            <a:ext cx="437055" cy="4370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04C6CC8-976F-F940-B645-FC775C25E652}"/>
              </a:ext>
            </a:extLst>
          </p:cNvPr>
          <p:cNvSpPr txBox="1"/>
          <p:nvPr/>
        </p:nvSpPr>
        <p:spPr>
          <a:xfrm>
            <a:off x="8108087" y="1664848"/>
            <a:ext cx="893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Clients</a:t>
            </a:r>
          </a:p>
        </p:txBody>
      </p: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83CAE33A-5CD1-DD4E-8AED-19786ED464FB}"/>
              </a:ext>
            </a:extLst>
          </p:cNvPr>
          <p:cNvGrpSpPr/>
          <p:nvPr/>
        </p:nvGrpSpPr>
        <p:grpSpPr>
          <a:xfrm>
            <a:off x="6413345" y="2638096"/>
            <a:ext cx="1694310" cy="1718244"/>
            <a:chOff x="5248781" y="2638096"/>
            <a:chExt cx="1694310" cy="171824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F788AFE-83E7-8D49-BCBE-1D93BB87A2B6}"/>
                </a:ext>
              </a:extLst>
            </p:cNvPr>
            <p:cNvSpPr/>
            <p:nvPr/>
          </p:nvSpPr>
          <p:spPr>
            <a:xfrm>
              <a:off x="5248781" y="2638096"/>
              <a:ext cx="1694310" cy="171824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EB083C-74EE-694D-8416-85A8EA762E69}"/>
                </a:ext>
              </a:extLst>
            </p:cNvPr>
            <p:cNvSpPr/>
            <p:nvPr/>
          </p:nvSpPr>
          <p:spPr>
            <a:xfrm>
              <a:off x="5383705" y="2801580"/>
              <a:ext cx="1424460" cy="13752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0FE9A86-79F4-5941-862B-5FEEEC29A166}"/>
                </a:ext>
              </a:extLst>
            </p:cNvPr>
            <p:cNvSpPr txBox="1"/>
            <p:nvPr/>
          </p:nvSpPr>
          <p:spPr>
            <a:xfrm>
              <a:off x="5590026" y="3907326"/>
              <a:ext cx="10118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Buffer Cache</a:t>
              </a: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2D8F5BF3-A2D1-4343-858E-E859A4BCE796}"/>
                </a:ext>
              </a:extLst>
            </p:cNvPr>
            <p:cNvGrpSpPr/>
            <p:nvPr/>
          </p:nvGrpSpPr>
          <p:grpSpPr>
            <a:xfrm>
              <a:off x="5547293" y="2962910"/>
              <a:ext cx="1097280" cy="914400"/>
              <a:chOff x="9109168" y="2636965"/>
              <a:chExt cx="1097280" cy="914400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FE3B1D8-68EF-EA47-AC54-D6EB9CFF740D}"/>
                  </a:ext>
                </a:extLst>
              </p:cNvPr>
              <p:cNvSpPr/>
              <p:nvPr/>
            </p:nvSpPr>
            <p:spPr>
              <a:xfrm>
                <a:off x="910916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F8FDC59-FAD7-F245-B205-EF848717CD3C}"/>
                  </a:ext>
                </a:extLst>
              </p:cNvPr>
              <p:cNvSpPr/>
              <p:nvPr/>
            </p:nvSpPr>
            <p:spPr>
              <a:xfrm>
                <a:off x="929204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294BEE2-5687-1D4F-8B6C-053432F76A2B}"/>
                  </a:ext>
                </a:extLst>
              </p:cNvPr>
              <p:cNvSpPr/>
              <p:nvPr/>
            </p:nvSpPr>
            <p:spPr>
              <a:xfrm>
                <a:off x="947492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CA9B1E9-770E-024D-BA2D-C57090272715}"/>
                  </a:ext>
                </a:extLst>
              </p:cNvPr>
              <p:cNvSpPr/>
              <p:nvPr/>
            </p:nvSpPr>
            <p:spPr>
              <a:xfrm>
                <a:off x="965780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BC561A4-E3D9-E642-8C54-22889AB05FDB}"/>
                  </a:ext>
                </a:extLst>
              </p:cNvPr>
              <p:cNvSpPr/>
              <p:nvPr/>
            </p:nvSpPr>
            <p:spPr>
              <a:xfrm>
                <a:off x="984068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0A418C2-E6CB-3549-B4FF-9EAD60FE3FAF}"/>
                  </a:ext>
                </a:extLst>
              </p:cNvPr>
              <p:cNvSpPr/>
              <p:nvPr/>
            </p:nvSpPr>
            <p:spPr>
              <a:xfrm>
                <a:off x="1002356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D0C6396-38A1-DC44-949A-7DBEE41EDD23}"/>
                  </a:ext>
                </a:extLst>
              </p:cNvPr>
              <p:cNvSpPr/>
              <p:nvPr/>
            </p:nvSpPr>
            <p:spPr>
              <a:xfrm>
                <a:off x="910916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988CB74-D2C6-EE45-9B70-B54ACC42C907}"/>
                  </a:ext>
                </a:extLst>
              </p:cNvPr>
              <p:cNvSpPr/>
              <p:nvPr/>
            </p:nvSpPr>
            <p:spPr>
              <a:xfrm>
                <a:off x="929204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A8B062E-A19A-6E41-B031-C3580D1CB9FF}"/>
                  </a:ext>
                </a:extLst>
              </p:cNvPr>
              <p:cNvSpPr/>
              <p:nvPr/>
            </p:nvSpPr>
            <p:spPr>
              <a:xfrm>
                <a:off x="947492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C973115-963A-9847-BB86-1A66B8E87FC4}"/>
                  </a:ext>
                </a:extLst>
              </p:cNvPr>
              <p:cNvSpPr/>
              <p:nvPr/>
            </p:nvSpPr>
            <p:spPr>
              <a:xfrm>
                <a:off x="965780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4808F3B-8EDB-834A-BC4C-E64B7A643323}"/>
                  </a:ext>
                </a:extLst>
              </p:cNvPr>
              <p:cNvSpPr/>
              <p:nvPr/>
            </p:nvSpPr>
            <p:spPr>
              <a:xfrm>
                <a:off x="984068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9EF9556-5DDA-8B40-AA38-FEAB959058B1}"/>
                  </a:ext>
                </a:extLst>
              </p:cNvPr>
              <p:cNvSpPr/>
              <p:nvPr/>
            </p:nvSpPr>
            <p:spPr>
              <a:xfrm>
                <a:off x="1002356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4DC378EF-4455-8047-BDB8-3B38AAE36B04}"/>
                  </a:ext>
                </a:extLst>
              </p:cNvPr>
              <p:cNvSpPr/>
              <p:nvPr/>
            </p:nvSpPr>
            <p:spPr>
              <a:xfrm>
                <a:off x="910916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95E712CA-CFD9-8A4E-9C3D-7A73A8E7B5CF}"/>
                  </a:ext>
                </a:extLst>
              </p:cNvPr>
              <p:cNvSpPr/>
              <p:nvPr/>
            </p:nvSpPr>
            <p:spPr>
              <a:xfrm>
                <a:off x="929204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FCEA263-4451-C148-BEFB-26704754DB48}"/>
                  </a:ext>
                </a:extLst>
              </p:cNvPr>
              <p:cNvSpPr/>
              <p:nvPr/>
            </p:nvSpPr>
            <p:spPr>
              <a:xfrm>
                <a:off x="947492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436CD223-8AD3-9E4A-9900-E89F415949CA}"/>
                  </a:ext>
                </a:extLst>
              </p:cNvPr>
              <p:cNvSpPr/>
              <p:nvPr/>
            </p:nvSpPr>
            <p:spPr>
              <a:xfrm>
                <a:off x="965780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7021C40-4311-5C42-8235-237C21761690}"/>
                  </a:ext>
                </a:extLst>
              </p:cNvPr>
              <p:cNvSpPr/>
              <p:nvPr/>
            </p:nvSpPr>
            <p:spPr>
              <a:xfrm>
                <a:off x="984068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0E4E4A54-6986-3146-AF79-9B134EF61D34}"/>
                  </a:ext>
                </a:extLst>
              </p:cNvPr>
              <p:cNvSpPr/>
              <p:nvPr/>
            </p:nvSpPr>
            <p:spPr>
              <a:xfrm>
                <a:off x="1002356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6C33033-F7B5-3F42-94E2-5E493B15FFD6}"/>
                  </a:ext>
                </a:extLst>
              </p:cNvPr>
              <p:cNvSpPr/>
              <p:nvPr/>
            </p:nvSpPr>
            <p:spPr>
              <a:xfrm>
                <a:off x="910916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9DC57DC-E72B-2347-87AA-D967DECCB832}"/>
                  </a:ext>
                </a:extLst>
              </p:cNvPr>
              <p:cNvSpPr/>
              <p:nvPr/>
            </p:nvSpPr>
            <p:spPr>
              <a:xfrm>
                <a:off x="929204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D0C1FD82-5D26-244C-B2F3-B0840656F9A5}"/>
                  </a:ext>
                </a:extLst>
              </p:cNvPr>
              <p:cNvSpPr/>
              <p:nvPr/>
            </p:nvSpPr>
            <p:spPr>
              <a:xfrm>
                <a:off x="947492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8FBA7398-9D5F-3441-9B8D-3D500097B0F3}"/>
                  </a:ext>
                </a:extLst>
              </p:cNvPr>
              <p:cNvSpPr/>
              <p:nvPr/>
            </p:nvSpPr>
            <p:spPr>
              <a:xfrm>
                <a:off x="965780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306A52C-DFDE-9041-873C-A16954826DB2}"/>
                  </a:ext>
                </a:extLst>
              </p:cNvPr>
              <p:cNvSpPr/>
              <p:nvPr/>
            </p:nvSpPr>
            <p:spPr>
              <a:xfrm>
                <a:off x="984068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5CD363A-47FE-ED41-AE6D-9E23FBF57757}"/>
                  </a:ext>
                </a:extLst>
              </p:cNvPr>
              <p:cNvSpPr/>
              <p:nvPr/>
            </p:nvSpPr>
            <p:spPr>
              <a:xfrm>
                <a:off x="1002356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659E0F86-A889-DB4D-A6DC-EBD54DF52002}"/>
                  </a:ext>
                </a:extLst>
              </p:cNvPr>
              <p:cNvSpPr/>
              <p:nvPr/>
            </p:nvSpPr>
            <p:spPr>
              <a:xfrm>
                <a:off x="910916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ADE2A0B-71CC-CB4D-85FD-FA3590EF49CE}"/>
                  </a:ext>
                </a:extLst>
              </p:cNvPr>
              <p:cNvSpPr/>
              <p:nvPr/>
            </p:nvSpPr>
            <p:spPr>
              <a:xfrm>
                <a:off x="929204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F94431D3-93AA-B248-9C6C-CB66F327C7AF}"/>
                  </a:ext>
                </a:extLst>
              </p:cNvPr>
              <p:cNvSpPr/>
              <p:nvPr/>
            </p:nvSpPr>
            <p:spPr>
              <a:xfrm>
                <a:off x="947492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172FB7FD-3EB9-D841-BD3F-0F4A5260D7C9}"/>
                  </a:ext>
                </a:extLst>
              </p:cNvPr>
              <p:cNvSpPr/>
              <p:nvPr/>
            </p:nvSpPr>
            <p:spPr>
              <a:xfrm>
                <a:off x="965780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08657E25-871C-CD4F-A6E8-4F7A2E36AFE1}"/>
                  </a:ext>
                </a:extLst>
              </p:cNvPr>
              <p:cNvSpPr/>
              <p:nvPr/>
            </p:nvSpPr>
            <p:spPr>
              <a:xfrm>
                <a:off x="984068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6FEA795B-2006-5749-95A7-BFE140371A63}"/>
                  </a:ext>
                </a:extLst>
              </p:cNvPr>
              <p:cNvSpPr/>
              <p:nvPr/>
            </p:nvSpPr>
            <p:spPr>
              <a:xfrm>
                <a:off x="1002356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7349E98-F1A2-ED46-A1B0-1C2A6A5A1048}"/>
              </a:ext>
            </a:extLst>
          </p:cNvPr>
          <p:cNvGrpSpPr/>
          <p:nvPr/>
        </p:nvGrpSpPr>
        <p:grpSpPr>
          <a:xfrm>
            <a:off x="8533803" y="2638096"/>
            <a:ext cx="1694310" cy="1718244"/>
            <a:chOff x="5248781" y="2638096"/>
            <a:chExt cx="1694310" cy="1718244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7CF7B78D-791E-FB42-8CAA-FA8D8AF81138}"/>
                </a:ext>
              </a:extLst>
            </p:cNvPr>
            <p:cNvSpPr/>
            <p:nvPr/>
          </p:nvSpPr>
          <p:spPr>
            <a:xfrm>
              <a:off x="5248781" y="2638096"/>
              <a:ext cx="1694310" cy="171824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CA9E15C7-C56F-454E-9F32-7E323A396600}"/>
                </a:ext>
              </a:extLst>
            </p:cNvPr>
            <p:cNvSpPr/>
            <p:nvPr/>
          </p:nvSpPr>
          <p:spPr>
            <a:xfrm>
              <a:off x="5383705" y="2801580"/>
              <a:ext cx="1424460" cy="13752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56428E68-EF9C-E149-A39C-25E14D4F7D6A}"/>
                </a:ext>
              </a:extLst>
            </p:cNvPr>
            <p:cNvSpPr txBox="1"/>
            <p:nvPr/>
          </p:nvSpPr>
          <p:spPr>
            <a:xfrm>
              <a:off x="5590026" y="3907326"/>
              <a:ext cx="10118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Buffer Cache</a:t>
              </a:r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BE3FA64F-D789-0441-A347-0CB4C156754E}"/>
                </a:ext>
              </a:extLst>
            </p:cNvPr>
            <p:cNvGrpSpPr/>
            <p:nvPr/>
          </p:nvGrpSpPr>
          <p:grpSpPr>
            <a:xfrm>
              <a:off x="5547293" y="2962910"/>
              <a:ext cx="1097280" cy="914400"/>
              <a:chOff x="9109168" y="2636965"/>
              <a:chExt cx="1097280" cy="914400"/>
            </a:xfrm>
          </p:grpSpPr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5B6ED6D0-E216-8642-A109-E462DEAA4250}"/>
                  </a:ext>
                </a:extLst>
              </p:cNvPr>
              <p:cNvSpPr/>
              <p:nvPr/>
            </p:nvSpPr>
            <p:spPr>
              <a:xfrm>
                <a:off x="910916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9BCB4BED-C673-EB47-B06F-351CBAD13A38}"/>
                  </a:ext>
                </a:extLst>
              </p:cNvPr>
              <p:cNvSpPr/>
              <p:nvPr/>
            </p:nvSpPr>
            <p:spPr>
              <a:xfrm>
                <a:off x="929204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BA9EC996-62A2-784D-9A77-12BE7D97FC0B}"/>
                  </a:ext>
                </a:extLst>
              </p:cNvPr>
              <p:cNvSpPr/>
              <p:nvPr/>
            </p:nvSpPr>
            <p:spPr>
              <a:xfrm>
                <a:off x="947492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8E27B483-C0C0-224E-8AFB-9998511182B7}"/>
                  </a:ext>
                </a:extLst>
              </p:cNvPr>
              <p:cNvSpPr/>
              <p:nvPr/>
            </p:nvSpPr>
            <p:spPr>
              <a:xfrm>
                <a:off x="965780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6B56306B-57B3-1D44-B275-541369714F64}"/>
                  </a:ext>
                </a:extLst>
              </p:cNvPr>
              <p:cNvSpPr/>
              <p:nvPr/>
            </p:nvSpPr>
            <p:spPr>
              <a:xfrm>
                <a:off x="984068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2EE60911-D286-0C41-A746-53CEE40DD233}"/>
                  </a:ext>
                </a:extLst>
              </p:cNvPr>
              <p:cNvSpPr/>
              <p:nvPr/>
            </p:nvSpPr>
            <p:spPr>
              <a:xfrm>
                <a:off x="1002356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0D7C8716-7BB4-7E43-9DE6-8C658CD8DFD9}"/>
                  </a:ext>
                </a:extLst>
              </p:cNvPr>
              <p:cNvSpPr/>
              <p:nvPr/>
            </p:nvSpPr>
            <p:spPr>
              <a:xfrm>
                <a:off x="910916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09FAB236-72C2-A144-97A5-7FCD13163F8D}"/>
                  </a:ext>
                </a:extLst>
              </p:cNvPr>
              <p:cNvSpPr/>
              <p:nvPr/>
            </p:nvSpPr>
            <p:spPr>
              <a:xfrm>
                <a:off x="929204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EC79E039-D404-5443-9CD3-718FDDEE5847}"/>
                  </a:ext>
                </a:extLst>
              </p:cNvPr>
              <p:cNvSpPr/>
              <p:nvPr/>
            </p:nvSpPr>
            <p:spPr>
              <a:xfrm>
                <a:off x="947492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9AD762D0-89E2-144B-8F2A-713E59324AAF}"/>
                  </a:ext>
                </a:extLst>
              </p:cNvPr>
              <p:cNvSpPr/>
              <p:nvPr/>
            </p:nvSpPr>
            <p:spPr>
              <a:xfrm>
                <a:off x="965780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BCF84D6E-A986-0A4D-ABED-5AF00F58B1BE}"/>
                  </a:ext>
                </a:extLst>
              </p:cNvPr>
              <p:cNvSpPr/>
              <p:nvPr/>
            </p:nvSpPr>
            <p:spPr>
              <a:xfrm>
                <a:off x="984068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CF586D53-539B-944E-B577-DC1282E8C5A7}"/>
                  </a:ext>
                </a:extLst>
              </p:cNvPr>
              <p:cNvSpPr/>
              <p:nvPr/>
            </p:nvSpPr>
            <p:spPr>
              <a:xfrm>
                <a:off x="1002356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ED4AEAAF-7D96-DA4A-95E1-928E3A959AEC}"/>
                  </a:ext>
                </a:extLst>
              </p:cNvPr>
              <p:cNvSpPr/>
              <p:nvPr/>
            </p:nvSpPr>
            <p:spPr>
              <a:xfrm>
                <a:off x="910916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A76F8C93-9158-EF44-9928-AA53110B0F46}"/>
                  </a:ext>
                </a:extLst>
              </p:cNvPr>
              <p:cNvSpPr/>
              <p:nvPr/>
            </p:nvSpPr>
            <p:spPr>
              <a:xfrm>
                <a:off x="929204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0F74CD8D-4174-0142-960A-77A27AD69CAC}"/>
                  </a:ext>
                </a:extLst>
              </p:cNvPr>
              <p:cNvSpPr/>
              <p:nvPr/>
            </p:nvSpPr>
            <p:spPr>
              <a:xfrm>
                <a:off x="947492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6AE6CEB3-4D3B-594C-9AE8-B925250D9867}"/>
                  </a:ext>
                </a:extLst>
              </p:cNvPr>
              <p:cNvSpPr/>
              <p:nvPr/>
            </p:nvSpPr>
            <p:spPr>
              <a:xfrm>
                <a:off x="965780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01447B47-B64B-FC44-8240-C02C6DDE5194}"/>
                  </a:ext>
                </a:extLst>
              </p:cNvPr>
              <p:cNvSpPr/>
              <p:nvPr/>
            </p:nvSpPr>
            <p:spPr>
              <a:xfrm>
                <a:off x="984068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03A9E07D-2F32-F84F-AA27-0FC339FEFDD5}"/>
                  </a:ext>
                </a:extLst>
              </p:cNvPr>
              <p:cNvSpPr/>
              <p:nvPr/>
            </p:nvSpPr>
            <p:spPr>
              <a:xfrm>
                <a:off x="1002356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ABDF6E78-3883-B748-A0FD-AFBE531270D7}"/>
                  </a:ext>
                </a:extLst>
              </p:cNvPr>
              <p:cNvSpPr/>
              <p:nvPr/>
            </p:nvSpPr>
            <p:spPr>
              <a:xfrm>
                <a:off x="910916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2A6439B0-582B-FA47-B8DF-CB43C0DA9C4B}"/>
                  </a:ext>
                </a:extLst>
              </p:cNvPr>
              <p:cNvSpPr/>
              <p:nvPr/>
            </p:nvSpPr>
            <p:spPr>
              <a:xfrm>
                <a:off x="929204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E2FBD39D-A485-7A49-BFA2-818EEEA5EF36}"/>
                  </a:ext>
                </a:extLst>
              </p:cNvPr>
              <p:cNvSpPr/>
              <p:nvPr/>
            </p:nvSpPr>
            <p:spPr>
              <a:xfrm>
                <a:off x="947492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3BD966D9-9705-2649-8316-FCB63AAB4D7C}"/>
                  </a:ext>
                </a:extLst>
              </p:cNvPr>
              <p:cNvSpPr/>
              <p:nvPr/>
            </p:nvSpPr>
            <p:spPr>
              <a:xfrm>
                <a:off x="965780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FBFD875F-3539-544D-8EAD-1F3B7322B719}"/>
                  </a:ext>
                </a:extLst>
              </p:cNvPr>
              <p:cNvSpPr/>
              <p:nvPr/>
            </p:nvSpPr>
            <p:spPr>
              <a:xfrm>
                <a:off x="984068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08DC14E5-C273-9A4F-AB50-5FBB12AF3785}"/>
                  </a:ext>
                </a:extLst>
              </p:cNvPr>
              <p:cNvSpPr/>
              <p:nvPr/>
            </p:nvSpPr>
            <p:spPr>
              <a:xfrm>
                <a:off x="1002356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50BBA3B5-C28C-1F45-937D-C990DF22055F}"/>
                  </a:ext>
                </a:extLst>
              </p:cNvPr>
              <p:cNvSpPr/>
              <p:nvPr/>
            </p:nvSpPr>
            <p:spPr>
              <a:xfrm>
                <a:off x="910916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D6542CD2-4AC1-0747-B55E-13015DD30889}"/>
                  </a:ext>
                </a:extLst>
              </p:cNvPr>
              <p:cNvSpPr/>
              <p:nvPr/>
            </p:nvSpPr>
            <p:spPr>
              <a:xfrm>
                <a:off x="929204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39BEB6A8-B735-8F45-911E-F1C9D85EB5C0}"/>
                  </a:ext>
                </a:extLst>
              </p:cNvPr>
              <p:cNvSpPr/>
              <p:nvPr/>
            </p:nvSpPr>
            <p:spPr>
              <a:xfrm>
                <a:off x="947492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0A21876E-3CBB-B743-AC10-5076EEB53085}"/>
                  </a:ext>
                </a:extLst>
              </p:cNvPr>
              <p:cNvSpPr/>
              <p:nvPr/>
            </p:nvSpPr>
            <p:spPr>
              <a:xfrm>
                <a:off x="965780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87B18024-C1DB-4D44-A501-A3A708D73577}"/>
                  </a:ext>
                </a:extLst>
              </p:cNvPr>
              <p:cNvSpPr/>
              <p:nvPr/>
            </p:nvSpPr>
            <p:spPr>
              <a:xfrm>
                <a:off x="984068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3D8A2458-302E-8749-8D1D-0B68AD66CCAE}"/>
                  </a:ext>
                </a:extLst>
              </p:cNvPr>
              <p:cNvSpPr/>
              <p:nvPr/>
            </p:nvSpPr>
            <p:spPr>
              <a:xfrm>
                <a:off x="1002356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6972B36F-86E4-E441-A858-6F6907CC7C38}"/>
              </a:ext>
            </a:extLst>
          </p:cNvPr>
          <p:cNvGrpSpPr/>
          <p:nvPr/>
        </p:nvGrpSpPr>
        <p:grpSpPr>
          <a:xfrm>
            <a:off x="4292068" y="2638096"/>
            <a:ext cx="1694310" cy="1718244"/>
            <a:chOff x="5248781" y="2638096"/>
            <a:chExt cx="1694310" cy="1718244"/>
          </a:xfrm>
        </p:grpSpPr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A22FC0A4-F0D2-864E-9E2A-742ECEAF4393}"/>
                </a:ext>
              </a:extLst>
            </p:cNvPr>
            <p:cNvSpPr/>
            <p:nvPr/>
          </p:nvSpPr>
          <p:spPr>
            <a:xfrm>
              <a:off x="5248781" y="2638096"/>
              <a:ext cx="1694310" cy="171824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78706EED-120B-C04E-AE5E-4064DE8A81F6}"/>
                </a:ext>
              </a:extLst>
            </p:cNvPr>
            <p:cNvSpPr/>
            <p:nvPr/>
          </p:nvSpPr>
          <p:spPr>
            <a:xfrm>
              <a:off x="5383705" y="2801580"/>
              <a:ext cx="1424460" cy="137526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4B8B1043-6BB0-0E41-99AD-547DC58E751A}"/>
                </a:ext>
              </a:extLst>
            </p:cNvPr>
            <p:cNvSpPr txBox="1"/>
            <p:nvPr/>
          </p:nvSpPr>
          <p:spPr>
            <a:xfrm>
              <a:off x="5590026" y="3907326"/>
              <a:ext cx="10118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Buffer Cache</a:t>
              </a:r>
            </a:p>
          </p:txBody>
        </p: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28264D1A-78E0-A44F-ACB3-B92CC8B11087}"/>
                </a:ext>
              </a:extLst>
            </p:cNvPr>
            <p:cNvGrpSpPr/>
            <p:nvPr/>
          </p:nvGrpSpPr>
          <p:grpSpPr>
            <a:xfrm>
              <a:off x="5547293" y="2962910"/>
              <a:ext cx="1097280" cy="914400"/>
              <a:chOff x="9109168" y="2636965"/>
              <a:chExt cx="1097280" cy="914400"/>
            </a:xfrm>
          </p:grpSpPr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7B959FFB-CBB7-FC41-A9C4-716E9F2CED73}"/>
                  </a:ext>
                </a:extLst>
              </p:cNvPr>
              <p:cNvSpPr/>
              <p:nvPr/>
            </p:nvSpPr>
            <p:spPr>
              <a:xfrm>
                <a:off x="910916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3346EC0D-4ABC-A24A-89C6-DCD91E055A4D}"/>
                  </a:ext>
                </a:extLst>
              </p:cNvPr>
              <p:cNvSpPr/>
              <p:nvPr/>
            </p:nvSpPr>
            <p:spPr>
              <a:xfrm>
                <a:off x="929204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3CE3DBD2-E9D6-8A43-A385-F0AD7D9686FA}"/>
                  </a:ext>
                </a:extLst>
              </p:cNvPr>
              <p:cNvSpPr/>
              <p:nvPr/>
            </p:nvSpPr>
            <p:spPr>
              <a:xfrm>
                <a:off x="947492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FC71A7C0-8D9D-1645-8D62-6826EAE78260}"/>
                  </a:ext>
                </a:extLst>
              </p:cNvPr>
              <p:cNvSpPr/>
              <p:nvPr/>
            </p:nvSpPr>
            <p:spPr>
              <a:xfrm>
                <a:off x="965780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5151EE50-A526-7941-85D0-FCB290FA7A04}"/>
                  </a:ext>
                </a:extLst>
              </p:cNvPr>
              <p:cNvSpPr/>
              <p:nvPr/>
            </p:nvSpPr>
            <p:spPr>
              <a:xfrm>
                <a:off x="984068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26F7B790-514A-4943-8B7D-563063AC2C6C}"/>
                  </a:ext>
                </a:extLst>
              </p:cNvPr>
              <p:cNvSpPr/>
              <p:nvPr/>
            </p:nvSpPr>
            <p:spPr>
              <a:xfrm>
                <a:off x="10023568" y="263696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7C8883DF-C48A-6D40-8E32-7BE7BE9E2F8C}"/>
                  </a:ext>
                </a:extLst>
              </p:cNvPr>
              <p:cNvSpPr/>
              <p:nvPr/>
            </p:nvSpPr>
            <p:spPr>
              <a:xfrm>
                <a:off x="910916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B16A794B-04A7-2443-8CA3-B565C4E63686}"/>
                  </a:ext>
                </a:extLst>
              </p:cNvPr>
              <p:cNvSpPr/>
              <p:nvPr/>
            </p:nvSpPr>
            <p:spPr>
              <a:xfrm>
                <a:off x="929204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68CE19E2-00E9-2D48-B2B3-E5DF69BC032E}"/>
                  </a:ext>
                </a:extLst>
              </p:cNvPr>
              <p:cNvSpPr/>
              <p:nvPr/>
            </p:nvSpPr>
            <p:spPr>
              <a:xfrm>
                <a:off x="947492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88FA8642-49E7-4F45-837F-252EC9C57633}"/>
                  </a:ext>
                </a:extLst>
              </p:cNvPr>
              <p:cNvSpPr/>
              <p:nvPr/>
            </p:nvSpPr>
            <p:spPr>
              <a:xfrm>
                <a:off x="965780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090D6264-513D-C74B-ACD0-9B3530E6B3DF}"/>
                  </a:ext>
                </a:extLst>
              </p:cNvPr>
              <p:cNvSpPr/>
              <p:nvPr/>
            </p:nvSpPr>
            <p:spPr>
              <a:xfrm>
                <a:off x="984068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99E89F92-9D76-1143-9BD5-07E579503DAA}"/>
                  </a:ext>
                </a:extLst>
              </p:cNvPr>
              <p:cNvSpPr/>
              <p:nvPr/>
            </p:nvSpPr>
            <p:spPr>
              <a:xfrm>
                <a:off x="10023568" y="281984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3C2FFBF4-15DA-2047-ADFE-0F3DC2282F38}"/>
                  </a:ext>
                </a:extLst>
              </p:cNvPr>
              <p:cNvSpPr/>
              <p:nvPr/>
            </p:nvSpPr>
            <p:spPr>
              <a:xfrm>
                <a:off x="910916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122A6A01-D844-7C40-8806-21E99B35F608}"/>
                  </a:ext>
                </a:extLst>
              </p:cNvPr>
              <p:cNvSpPr/>
              <p:nvPr/>
            </p:nvSpPr>
            <p:spPr>
              <a:xfrm>
                <a:off x="929204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0CA8374E-C5C6-4946-89DB-6984AC6278D2}"/>
                  </a:ext>
                </a:extLst>
              </p:cNvPr>
              <p:cNvSpPr/>
              <p:nvPr/>
            </p:nvSpPr>
            <p:spPr>
              <a:xfrm>
                <a:off x="947492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F88A8652-3DCA-5049-9660-F021D3013459}"/>
                  </a:ext>
                </a:extLst>
              </p:cNvPr>
              <p:cNvSpPr/>
              <p:nvPr/>
            </p:nvSpPr>
            <p:spPr>
              <a:xfrm>
                <a:off x="965780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F779346F-08B6-344C-A5DA-A18CD5588D2C}"/>
                  </a:ext>
                </a:extLst>
              </p:cNvPr>
              <p:cNvSpPr/>
              <p:nvPr/>
            </p:nvSpPr>
            <p:spPr>
              <a:xfrm>
                <a:off x="984068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3EA762E7-B6F7-A741-BA8E-20E443908EED}"/>
                  </a:ext>
                </a:extLst>
              </p:cNvPr>
              <p:cNvSpPr/>
              <p:nvPr/>
            </p:nvSpPr>
            <p:spPr>
              <a:xfrm>
                <a:off x="10023568" y="300272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2E4D50DC-0465-D245-9A8F-375EA26B56CA}"/>
                  </a:ext>
                </a:extLst>
              </p:cNvPr>
              <p:cNvSpPr/>
              <p:nvPr/>
            </p:nvSpPr>
            <p:spPr>
              <a:xfrm>
                <a:off x="910916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FF139174-C4FD-4849-B3AA-023AA95098D3}"/>
                  </a:ext>
                </a:extLst>
              </p:cNvPr>
              <p:cNvSpPr/>
              <p:nvPr/>
            </p:nvSpPr>
            <p:spPr>
              <a:xfrm>
                <a:off x="929204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F93ACF6B-D346-944A-A657-42F646E9D7DB}"/>
                  </a:ext>
                </a:extLst>
              </p:cNvPr>
              <p:cNvSpPr/>
              <p:nvPr/>
            </p:nvSpPr>
            <p:spPr>
              <a:xfrm>
                <a:off x="947492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C4CEB944-3234-C049-B6DE-0B9426F1B7CD}"/>
                  </a:ext>
                </a:extLst>
              </p:cNvPr>
              <p:cNvSpPr/>
              <p:nvPr/>
            </p:nvSpPr>
            <p:spPr>
              <a:xfrm>
                <a:off x="965780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6416C042-23AE-3045-B9C5-1655369E2CC9}"/>
                  </a:ext>
                </a:extLst>
              </p:cNvPr>
              <p:cNvSpPr/>
              <p:nvPr/>
            </p:nvSpPr>
            <p:spPr>
              <a:xfrm>
                <a:off x="984068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EF39C3A6-36A3-994E-A89D-55CAF1218551}"/>
                  </a:ext>
                </a:extLst>
              </p:cNvPr>
              <p:cNvSpPr/>
              <p:nvPr/>
            </p:nvSpPr>
            <p:spPr>
              <a:xfrm>
                <a:off x="10023568" y="318560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7D8D4DBE-A2F7-5D49-8AEA-99C60E96F3DC}"/>
                  </a:ext>
                </a:extLst>
              </p:cNvPr>
              <p:cNvSpPr/>
              <p:nvPr/>
            </p:nvSpPr>
            <p:spPr>
              <a:xfrm>
                <a:off x="910916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8D2CE6AC-E6FB-A644-AE40-1C255D11B501}"/>
                  </a:ext>
                </a:extLst>
              </p:cNvPr>
              <p:cNvSpPr/>
              <p:nvPr/>
            </p:nvSpPr>
            <p:spPr>
              <a:xfrm>
                <a:off x="929204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C8133827-07EB-9746-A820-34C7767CD01C}"/>
                  </a:ext>
                </a:extLst>
              </p:cNvPr>
              <p:cNvSpPr/>
              <p:nvPr/>
            </p:nvSpPr>
            <p:spPr>
              <a:xfrm>
                <a:off x="947492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4160C5E1-3D0D-6D42-9CDE-E094B9509D1B}"/>
                  </a:ext>
                </a:extLst>
              </p:cNvPr>
              <p:cNvSpPr/>
              <p:nvPr/>
            </p:nvSpPr>
            <p:spPr>
              <a:xfrm>
                <a:off x="965780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86F69D3B-CDEB-B445-9012-1C37D1B0FC19}"/>
                  </a:ext>
                </a:extLst>
              </p:cNvPr>
              <p:cNvSpPr/>
              <p:nvPr/>
            </p:nvSpPr>
            <p:spPr>
              <a:xfrm>
                <a:off x="984068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91B6E71D-1A70-1048-BFBB-53E338706934}"/>
                  </a:ext>
                </a:extLst>
              </p:cNvPr>
              <p:cNvSpPr/>
              <p:nvPr/>
            </p:nvSpPr>
            <p:spPr>
              <a:xfrm>
                <a:off x="10023568" y="3368485"/>
                <a:ext cx="182880" cy="18288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9D1E0169-E849-CE49-B7CC-87429193B079}"/>
              </a:ext>
            </a:extLst>
          </p:cNvPr>
          <p:cNvCxnSpPr>
            <a:cxnSpLocks/>
            <a:endCxn id="231" idx="0"/>
          </p:cNvCxnSpPr>
          <p:nvPr/>
        </p:nvCxnSpPr>
        <p:spPr>
          <a:xfrm flipH="1">
            <a:off x="5139223" y="2045991"/>
            <a:ext cx="1577298" cy="592105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6EE2D779-51C7-F544-8724-FDFA6A38927C}"/>
              </a:ext>
            </a:extLst>
          </p:cNvPr>
          <p:cNvCxnSpPr>
            <a:cxnSpLocks/>
          </p:cNvCxnSpPr>
          <p:nvPr/>
        </p:nvCxnSpPr>
        <p:spPr>
          <a:xfrm>
            <a:off x="7266183" y="2026521"/>
            <a:ext cx="4" cy="596933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58A0ADF4-4AF5-A74C-A85D-C26FBC6EEFDB}"/>
              </a:ext>
            </a:extLst>
          </p:cNvPr>
          <p:cNvCxnSpPr>
            <a:cxnSpLocks/>
            <a:endCxn id="196" idx="0"/>
          </p:cNvCxnSpPr>
          <p:nvPr/>
        </p:nvCxnSpPr>
        <p:spPr>
          <a:xfrm>
            <a:off x="7817052" y="2045991"/>
            <a:ext cx="1563906" cy="592105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TextBox 291">
            <a:extLst>
              <a:ext uri="{FF2B5EF4-FFF2-40B4-BE49-F238E27FC236}">
                <a16:creationId xmlns:a16="http://schemas.microsoft.com/office/drawing/2014/main" id="{48F45E2E-7265-0A42-8DFD-1FA59CE6A218}"/>
              </a:ext>
            </a:extLst>
          </p:cNvPr>
          <p:cNvSpPr txBox="1"/>
          <p:nvPr/>
        </p:nvSpPr>
        <p:spPr>
          <a:xfrm>
            <a:off x="8549431" y="2106458"/>
            <a:ext cx="1114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SQL Execution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B8705D73-A3BF-484E-83A1-0A036C291873}"/>
              </a:ext>
            </a:extLst>
          </p:cNvPr>
          <p:cNvSpPr txBox="1"/>
          <p:nvPr/>
        </p:nvSpPr>
        <p:spPr>
          <a:xfrm>
            <a:off x="535683" y="1966201"/>
            <a:ext cx="3787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Other Background Process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6133B54B-E538-FA4F-ACB1-959AED15B227}"/>
              </a:ext>
            </a:extLst>
          </p:cNvPr>
          <p:cNvSpPr txBox="1"/>
          <p:nvPr/>
        </p:nvSpPr>
        <p:spPr>
          <a:xfrm>
            <a:off x="608774" y="2380909"/>
            <a:ext cx="35308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/>
              <a:t>LMD:</a:t>
            </a:r>
          </a:p>
          <a:p>
            <a:pPr marL="576263" lvl="1" indent="-119063">
              <a:buFont typeface="Arial" panose="020B0604020202020204" pitchFamily="34" charset="0"/>
              <a:buChar char="•"/>
            </a:pPr>
            <a:r>
              <a:rPr lang="en-US" dirty="0"/>
              <a:t>Global enqueue services</a:t>
            </a:r>
          </a:p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/>
              <a:t>LMON:</a:t>
            </a:r>
          </a:p>
          <a:p>
            <a:pPr marL="576263" lvl="1" indent="-119063">
              <a:buFont typeface="Arial" panose="020B0604020202020204" pitchFamily="34" charset="0"/>
              <a:buChar char="•"/>
            </a:pPr>
            <a:r>
              <a:rPr lang="en-US" dirty="0"/>
              <a:t>Cluster membership &amp; HA</a:t>
            </a:r>
          </a:p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dirty="0"/>
              <a:t>LMHB:</a:t>
            </a:r>
          </a:p>
          <a:p>
            <a:pPr marL="576263" lvl="1" indent="-119063">
              <a:buFont typeface="Arial" panose="020B0604020202020204" pitchFamily="34" charset="0"/>
              <a:buChar char="•"/>
            </a:pPr>
            <a:r>
              <a:rPr lang="en-US" dirty="0"/>
              <a:t>Process health monitor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64E7C40-96C2-B343-A38F-337004BCA2DF}"/>
              </a:ext>
            </a:extLst>
          </p:cNvPr>
          <p:cNvSpPr txBox="1"/>
          <p:nvPr/>
        </p:nvSpPr>
        <p:spPr>
          <a:xfrm>
            <a:off x="10276067" y="3166044"/>
            <a:ext cx="1177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  <a:p>
            <a:r>
              <a:rPr lang="en-US" dirty="0"/>
              <a:t>Instances</a:t>
            </a:r>
          </a:p>
        </p:txBody>
      </p:sp>
    </p:spTree>
    <p:extLst>
      <p:ext uri="{BB962C8B-B14F-4D97-AF65-F5344CB8AC3E}">
        <p14:creationId xmlns:p14="http://schemas.microsoft.com/office/powerpoint/2010/main" val="175962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A81F84-F1F4-864B-B26A-F9305DECB2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2F323D-17AB-E245-83F7-0B80DD9C88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– Oracle Internal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4291F0-D7DE-0640-8898-7DCAC9592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7896" y="3397254"/>
            <a:ext cx="439838" cy="395562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4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9471FC-2C93-0441-B3C6-9FC785C53C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3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98B1E9-5298-414A-B655-911CE6FDFF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1EF810E-C7F6-BA4F-832E-1C3C8AC67B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665FCD-2167-DA4C-BDA8-1FC821ADC3D8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Diagnostic Information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D35F538-ADE7-E243-87FF-FD8EC96CEEED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Common RAC Performance Bottlenecks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DAAE242-D76E-B74C-91DE-E4ABC6D4690A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Common Cache Fusion Messaging Patterns &amp; Wait Events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CBFB3DA-55DB-D344-BC01-E45148F6D2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Introduction to RAC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341DE27-55BA-5C47-B8EA-452A6425F9D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2B5C1FD-A930-D847-8C56-CDB8C41F74E2}"/>
              </a:ext>
            </a:extLst>
          </p:cNvPr>
          <p:cNvSpPr txBox="1">
            <a:spLocks/>
          </p:cNvSpPr>
          <p:nvPr/>
        </p:nvSpPr>
        <p:spPr>
          <a:xfrm>
            <a:off x="767896" y="3916428"/>
            <a:ext cx="439838" cy="39556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marR="0" indent="0" algn="ctr" defTabSz="914126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999" b="0" i="0" kern="1200">
                <a:solidFill>
                  <a:schemeClr val="accent5"/>
                </a:solidFill>
                <a:latin typeface="Georgia" panose="02040502050405020303" pitchFamily="18" charset="0"/>
                <a:ea typeface="+mn-ea"/>
                <a:cs typeface="Oracle Sans" panose="020B0503020204020204" pitchFamily="34" charset="0"/>
              </a:defRPr>
            </a:lvl1pPr>
            <a:lvl2pPr marL="365650" marR="0" indent="-182825" algn="l" defTabSz="914126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799" b="0" i="0" kern="1200">
                <a:solidFill>
                  <a:schemeClr val="tx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2pPr>
            <a:lvl3pPr marL="731301" marR="0" indent="-182825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20000"/>
              <a:buFont typeface="System Font Regular"/>
              <a:buChar char="-"/>
              <a:tabLst/>
              <a:defRPr sz="16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096951" marR="0" indent="-182825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System Font Regular"/>
              <a:buChar char="◦"/>
              <a:tabLst/>
              <a:defRPr sz="14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462601" marR="0" indent="-182825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1828251" indent="-182825" algn="l" defTabSz="914126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20000"/>
              <a:buFont typeface="System Font Regular"/>
              <a:buChar char="-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2193902" indent="-182825" algn="l" defTabSz="914126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System Font Regular"/>
              <a:buChar char="◦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5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F361109-7101-1E49-8FAC-B6B669B37F12}"/>
              </a:ext>
            </a:extLst>
          </p:cNvPr>
          <p:cNvSpPr txBox="1">
            <a:spLocks/>
          </p:cNvSpPr>
          <p:nvPr/>
        </p:nvSpPr>
        <p:spPr>
          <a:xfrm>
            <a:off x="1371054" y="3916403"/>
            <a:ext cx="10049875" cy="395562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70000"/>
              <a:buFont typeface="Arial" panose="020B0604020202020204" pitchFamily="34" charset="0"/>
              <a:buNone/>
              <a:tabLst/>
              <a:defRPr sz="2399" b="0" i="0" kern="1200">
                <a:solidFill>
                  <a:schemeClr val="tx1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063" marR="0" indent="0" algn="l" defTabSz="914126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999" b="0" i="0" kern="1200">
                <a:solidFill>
                  <a:schemeClr val="tx1">
                    <a:tint val="75000"/>
                  </a:schemeClr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2pPr>
            <a:lvl3pPr marL="914126" marR="0" indent="0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20000"/>
              <a:buFont typeface="System Font Regular"/>
              <a:buNone/>
              <a:tabLst/>
              <a:defRPr sz="1999" b="0" i="0" kern="1200">
                <a:solidFill>
                  <a:schemeClr val="tx1">
                    <a:tint val="75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189" marR="0" indent="0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System Font Regular"/>
              <a:buNone/>
              <a:tabLst/>
              <a:defRPr sz="1999" b="0" i="0" kern="1200">
                <a:solidFill>
                  <a:schemeClr val="tx1">
                    <a:tint val="75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251" marR="0" indent="0" algn="l" defTabSz="914126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999" b="0" i="0" kern="1200">
                <a:solidFill>
                  <a:schemeClr val="tx1">
                    <a:tint val="75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285314" indent="0" algn="l" defTabSz="914126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20000"/>
              <a:buFont typeface="System Font Regular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2742377" indent="0" algn="l" defTabSz="914126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System Font Regular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199440" indent="0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Case Studies</a:t>
            </a:r>
          </a:p>
        </p:txBody>
      </p:sp>
    </p:spTree>
    <p:extLst>
      <p:ext uri="{BB962C8B-B14F-4D97-AF65-F5344CB8AC3E}">
        <p14:creationId xmlns:p14="http://schemas.microsoft.com/office/powerpoint/2010/main" val="106277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racle Redwood">
  <a:themeElements>
    <a:clrScheme name="Redwood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C74634"/>
      </a:accent1>
      <a:accent2>
        <a:srgbClr val="FACD62"/>
      </a:accent2>
      <a:accent3>
        <a:srgbClr val="94AFAF"/>
      </a:accent3>
      <a:accent4>
        <a:srgbClr val="2B6242"/>
      </a:accent4>
      <a:accent5>
        <a:srgbClr val="AE562C"/>
      </a:accent5>
      <a:accent6>
        <a:srgbClr val="759C6C"/>
      </a:accent6>
      <a:hlink>
        <a:srgbClr val="2C5967"/>
      </a:hlink>
      <a:folHlink>
        <a:srgbClr val="2C5967"/>
      </a:folHlink>
    </a:clrScheme>
    <a:fontScheme name="Oracle">
      <a:majorFont>
        <a:latin typeface="Georgia"/>
        <a:ea typeface=""/>
        <a:cs typeface=""/>
      </a:majorFont>
      <a:minorFont>
        <a:latin typeface="Oracl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cean">
      <a:srgbClr val="2C5967"/>
    </a:custClr>
    <a:custClr name="Surf">
      <a:srgbClr val="41817E"/>
    </a:custClr>
    <a:custClr name="Sand">
      <a:srgbClr val="E5DBBE"/>
    </a:custClr>
    <a:custClr name="Pebble">
      <a:srgbClr val="8B8580"/>
    </a:custClr>
    <a:custClr name="Granite">
      <a:srgbClr val="67605B"/>
    </a:custClr>
  </a:custClrLst>
  <a:extLst>
    <a:ext uri="{05A4C25C-085E-4340-85A3-A5531E510DB2}">
      <thm15:themeFamily xmlns:thm15="http://schemas.microsoft.com/office/thememl/2012/main" name="Oracle Redwood" id="{1C71BB2B-13D4-3C4A-917B-A405D81075B3}" vid="{781CAFAC-5A36-B746-8D86-01452CEE06A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Oracle Redwood</Template>
  <TotalTime>4988</TotalTime>
  <Words>4422</Words>
  <Application>Microsoft Macintosh PowerPoint</Application>
  <PresentationFormat>Custom</PresentationFormat>
  <Paragraphs>821</Paragraphs>
  <Slides>53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Arial</vt:lpstr>
      <vt:lpstr>Calibri</vt:lpstr>
      <vt:lpstr>Courier New</vt:lpstr>
      <vt:lpstr>Georgia</vt:lpstr>
      <vt:lpstr>Menlo</vt:lpstr>
      <vt:lpstr>Oracle Sans</vt:lpstr>
      <vt:lpstr>Oracle Sans Light</vt:lpstr>
      <vt:lpstr>System Font Regular</vt:lpstr>
      <vt:lpstr>Oracle Redwood</vt:lpstr>
      <vt:lpstr>RAC Performance Diagnostics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Common Cache Fusion Messaging Patterns</vt:lpstr>
      <vt:lpstr>Common Cache Fusion Wait Events</vt:lpstr>
      <vt:lpstr>Common Cache Fusion Wait Events</vt:lpstr>
      <vt:lpstr>Common Cache Fusion Wait Events </vt:lpstr>
      <vt:lpstr>Common Cache Fusion Wait Events</vt:lpstr>
      <vt:lpstr>Common Cache Fusion Wait Events</vt:lpstr>
      <vt:lpstr>Common Wait Event Dependencies </vt:lpstr>
      <vt:lpstr>Common Cache Fusion Wait Events </vt:lpstr>
      <vt:lpstr>PowerPoint Presentation</vt:lpstr>
      <vt:lpstr>PowerPoint Presentation</vt:lpstr>
      <vt:lpstr>1. Right-Growing Indexes</vt:lpstr>
      <vt:lpstr>2. Lots of Disk IO and Read-Read Buffer Sharing</vt:lpstr>
      <vt:lpstr>2. Lots of Disk IO and Read-Read Buffer Sharing</vt:lpstr>
      <vt:lpstr>2. Lots of Disk IO and Read-Read Buffer Sharing</vt:lpstr>
      <vt:lpstr>2. Lots of Disk IO and Read-Read Buffer Sharing</vt:lpstr>
      <vt:lpstr>3. Slow REDO Log Flush IO</vt:lpstr>
      <vt:lpstr>4. Service-to-Instance Affinity broken</vt:lpstr>
      <vt:lpstr>5. Long Running Transactions with Concurrent Queries</vt:lpstr>
      <vt:lpstr>6. PDB Sizing Issues</vt:lpstr>
      <vt:lpstr>PowerPoint Presentation</vt:lpstr>
      <vt:lpstr>Diagnostic Information</vt:lpstr>
      <vt:lpstr>PowerPoint Presentation</vt:lpstr>
      <vt:lpstr>PowerPoint Presentation</vt:lpstr>
      <vt:lpstr>PowerPoint Presentation</vt:lpstr>
      <vt:lpstr>PowerPoint Presentation</vt:lpstr>
      <vt:lpstr>Diagnostic Information</vt:lpstr>
      <vt:lpstr>Other Common Diagnostic Tools</vt:lpstr>
      <vt:lpstr>PowerPoint Presentation</vt:lpstr>
      <vt:lpstr>PowerPoint Presentation</vt:lpstr>
      <vt:lpstr>Case Study</vt:lpstr>
      <vt:lpstr>Case Study </vt:lpstr>
      <vt:lpstr>Case Study</vt:lpstr>
      <vt:lpstr>Case Study</vt:lpstr>
      <vt:lpstr>Case Study</vt:lpstr>
      <vt:lpstr>Case Study</vt:lpstr>
      <vt:lpstr>Case Study</vt:lpstr>
      <vt:lpstr>Case Study</vt:lpstr>
      <vt:lpstr>Case Study</vt:lpstr>
      <vt:lpstr>Case Study</vt:lpstr>
      <vt:lpstr>Case Study: Next Steps Correlation with OS/ExaWatcher</vt:lpstr>
      <vt:lpstr>… to be continued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Atsushi Morimura</dc:creator>
  <cp:lastModifiedBy>Michael Zoll</cp:lastModifiedBy>
  <cp:revision>634</cp:revision>
  <dcterms:created xsi:type="dcterms:W3CDTF">2019-12-05T18:47:33Z</dcterms:created>
  <dcterms:modified xsi:type="dcterms:W3CDTF">2020-04-20T17:16:08Z</dcterms:modified>
</cp:coreProperties>
</file>